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266" r:id="rId15"/>
    <p:sldId id="334" r:id="rId16"/>
    <p:sldId id="265" r:id="rId17"/>
    <p:sldId id="335" r:id="rId18"/>
    <p:sldId id="276" r:id="rId19"/>
    <p:sldId id="303" r:id="rId20"/>
    <p:sldId id="293" r:id="rId21"/>
    <p:sldId id="337"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38" r:id="rId45"/>
    <p:sldId id="339" r:id="rId46"/>
    <p:sldId id="321" r:id="rId47"/>
    <p:sldId id="322" r:id="rId48"/>
    <p:sldId id="323" r:id="rId49"/>
    <p:sldId id="324" r:id="rId50"/>
    <p:sldId id="288" r:id="rId51"/>
    <p:sldId id="289" r:id="rId52"/>
    <p:sldId id="320" r:id="rId53"/>
    <p:sldId id="274" r:id="rId54"/>
    <p:sldId id="340"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21619"/>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5388" autoAdjust="0"/>
  </p:normalViewPr>
  <p:slideViewPr>
    <p:cSldViewPr snapToGrid="0" snapToObjects="1">
      <p:cViewPr>
        <p:scale>
          <a:sx n="77" d="100"/>
          <a:sy n="77" d="100"/>
        </p:scale>
        <p:origin x="1118" y="3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utvij01/IBM_Data_Science_Capstone/blob/main/3.%20EDA%20(jupyter-spacex-data_wrangling_jupyterlite).ipynb" TargetMode="External"/><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utvij01/IBM_Data_Science_Capstone/blob/main/5.%20EDA%20with%20Data%20Visualization%20(jupyter-labs-eda-dataviz.ipynb.jupyterlite).ipynb" TargetMode="External"/><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utvij01/IBM_Data_Science_Capstone/blob/main/4.%20EDA%20with%20SQL%20(jupyter-labs-eda-sql-coursera_sqllite).ipynb" TargetMode="External"/><Relationship Id="rId7"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hyperlink" Target="https://github.com/Rutvij01/IBM_Data_Science_Capstone/blob/main/6.%20Interactive%20Visual%20Analytics%20with%20Folium%20lab%20(jupyter_launch_site_location.jupyterlite).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Rutvij01/IBM_Data_Science_Capstone/blob/main/7.%20Interactive%20Dashboard%20using%20Plotly%20Dash%20(spacex_dash_app).py"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utvij01/IBM_Data_Science_Capstone/blob/main/8.%20Machine%20Learning%20Prediction%20(SpaceX_Machine_Learning_Prediction_Part_5.jupyterlite).ipynb" TargetMode="External"/><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utvij01/IBM_Data_Science_Capstone/blob/main/1.%20Data%20Collection%20API%20(jupyter-labs-spacex-data-collection-api).ipynb" TargetMode="External"/><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github.com/Rutvij01/IBM_Data_Science_Capstone/blob/main/2.%20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99835" y="4568734"/>
            <a:ext cx="2514600" cy="646331"/>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R</a:t>
            </a:r>
            <a:r>
              <a:rPr lang="en-US" dirty="0">
                <a:solidFill>
                  <a:schemeClr val="bg2"/>
                </a:solidFill>
                <a:latin typeface="Abadi"/>
                <a:ea typeface="SF Pro" pitchFamily="2" charset="0"/>
                <a:cs typeface="SF Pro" pitchFamily="2" charset="0"/>
              </a:rPr>
              <a:t>utvij </a:t>
            </a:r>
            <a:r>
              <a:rPr lang="en-US" b="1" dirty="0">
                <a:solidFill>
                  <a:schemeClr val="bg2"/>
                </a:solidFill>
                <a:latin typeface="Abadi"/>
                <a:ea typeface="SF Pro" pitchFamily="2" charset="0"/>
                <a:cs typeface="SF Pro" pitchFamily="2" charset="0"/>
              </a:rPr>
              <a:t>B</a:t>
            </a:r>
            <a:r>
              <a:rPr lang="en-US" dirty="0">
                <a:solidFill>
                  <a:schemeClr val="bg2"/>
                </a:solidFill>
                <a:latin typeface="Abadi"/>
                <a:ea typeface="SF Pro" pitchFamily="2" charset="0"/>
                <a:cs typeface="SF Pro" pitchFamily="2" charset="0"/>
              </a:rPr>
              <a:t>hatt</a:t>
            </a:r>
          </a:p>
          <a:p>
            <a:r>
              <a:rPr lang="en-US" dirty="0">
                <a:solidFill>
                  <a:schemeClr val="bg2"/>
                </a:solidFill>
                <a:latin typeface="Abadi" panose="020B0604020104020204" pitchFamily="34" charset="0"/>
                <a:ea typeface="SF Pro" pitchFamily="2" charset="0"/>
                <a:cs typeface="SF Pro" pitchFamily="2" charset="0"/>
              </a:rPr>
              <a:t>May 16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68442" cy="4351338"/>
          </a:xfrm>
          <a:prstGeom prst="rect">
            <a:avLst/>
          </a:prstGeom>
        </p:spPr>
        <p:txBody>
          <a:bodyPr/>
          <a:lstStyle/>
          <a:p>
            <a:pPr algn="just"/>
            <a:r>
              <a:rPr lang="en-US" sz="1800" dirty="0">
                <a:solidFill>
                  <a:schemeClr val="accent3">
                    <a:lumMod val="25000"/>
                  </a:schemeClr>
                </a:solidFill>
                <a:latin typeface="Abadi" panose="020B0604020104020204" pitchFamily="34" charset="0"/>
              </a:rPr>
              <a:t>As the data was collected in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next the data cleaning was done. As the data has all the launches, we had to filter only data related to Falcon9, it was done using </a:t>
            </a:r>
            <a:r>
              <a:rPr lang="en-US" sz="1800" b="1" i="1"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column. </a:t>
            </a:r>
          </a:p>
          <a:p>
            <a:pPr algn="just"/>
            <a:r>
              <a:rPr lang="en-US" sz="1800" dirty="0">
                <a:solidFill>
                  <a:schemeClr val="accent3">
                    <a:lumMod val="25000"/>
                  </a:schemeClr>
                </a:solidFill>
                <a:latin typeface="Abadi" panose="020B0604020104020204" pitchFamily="34" charset="0"/>
              </a:rPr>
              <a:t>This newly filtered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has all the records of the Falcon9 launches, however, some information was missing in the attribute </a:t>
            </a:r>
            <a:r>
              <a:rPr lang="en-US" sz="1800" b="1" i="1" dirty="0" err="1">
                <a:solidFill>
                  <a:schemeClr val="accent3">
                    <a:lumMod val="25000"/>
                  </a:schemeClr>
                </a:solidFill>
                <a:latin typeface="Abadi" panose="020B0604020104020204" pitchFamily="34" charset="0"/>
              </a:rPr>
              <a:t>LandingPad</a:t>
            </a:r>
            <a:r>
              <a:rPr lang="en-US" sz="1800" b="1" i="1" dirty="0">
                <a:solidFill>
                  <a:schemeClr val="accent3">
                    <a:lumMod val="25000"/>
                  </a:schemeClr>
                </a:solidFill>
                <a:latin typeface="Abadi" panose="020B0604020104020204" pitchFamily="34" charset="0"/>
              </a:rPr>
              <a:t>. </a:t>
            </a:r>
          </a:p>
          <a:p>
            <a:pPr algn="just"/>
            <a:r>
              <a:rPr lang="en-US" sz="1800" dirty="0">
                <a:solidFill>
                  <a:schemeClr val="accent3">
                    <a:lumMod val="25000"/>
                  </a:schemeClr>
                </a:solidFill>
                <a:latin typeface="Abadi" panose="020B0604020104020204" pitchFamily="34" charset="0"/>
              </a:rPr>
              <a:t>Depended variable such as landing outcome was determined, and associate column was added named </a:t>
            </a:r>
            <a:r>
              <a:rPr lang="en-US" sz="1800" b="1" i="1" dirty="0">
                <a:solidFill>
                  <a:schemeClr val="accent3">
                    <a:lumMod val="25000"/>
                  </a:schemeClr>
                </a:solidFill>
                <a:latin typeface="Abadi" panose="020B0604020104020204" pitchFamily="34" charset="0"/>
              </a:rPr>
              <a:t>Class</a:t>
            </a:r>
            <a:r>
              <a:rPr lang="en-US" sz="1800" dirty="0">
                <a:solidFill>
                  <a:schemeClr val="accent3">
                    <a:lumMod val="25000"/>
                  </a:schemeClr>
                </a:solidFill>
                <a:latin typeface="Abadi" panose="020B0604020104020204" pitchFamily="34" charset="0"/>
              </a:rPr>
              <a:t> consist of all the labels for training the model.</a:t>
            </a:r>
          </a:p>
          <a:p>
            <a:pPr marL="0" indent="0" algn="just">
              <a:buNone/>
            </a:pPr>
            <a:endParaRPr lang="en-US" sz="1800" dirty="0">
              <a:solidFill>
                <a:schemeClr val="accent3">
                  <a:lumMod val="25000"/>
                </a:schemeClr>
              </a:solidFill>
              <a:latin typeface="Abadi" panose="020B0604020104020204" pitchFamily="34" charset="0"/>
            </a:endParaRPr>
          </a:p>
          <a:p>
            <a:pPr marL="0" indent="0" algn="just">
              <a:buNone/>
            </a:pPr>
            <a:endParaRPr lang="en-US" sz="1800" dirty="0">
              <a:solidFill>
                <a:schemeClr val="accent3">
                  <a:lumMod val="25000"/>
                </a:schemeClr>
              </a:solidFill>
              <a:latin typeface="Abadi" panose="020B0604020104020204" pitchFamily="34" charset="0"/>
            </a:endParaRPr>
          </a:p>
          <a:p>
            <a:pPr algn="just"/>
            <a:r>
              <a:rPr lang="en-US" sz="1800" dirty="0">
                <a:solidFill>
                  <a:schemeClr val="accent3">
                    <a:lumMod val="25000"/>
                  </a:schemeClr>
                </a:solidFill>
                <a:latin typeface="Abadi" panose="020B0604020104020204" pitchFamily="34" charset="0"/>
              </a:rPr>
              <a:t>GitHub </a:t>
            </a:r>
            <a:r>
              <a:rPr lang="en-US" sz="1800" dirty="0">
                <a:solidFill>
                  <a:schemeClr val="accent3">
                    <a:lumMod val="25000"/>
                  </a:schemeClr>
                </a:solidFill>
                <a:latin typeface="Abadi" panose="020B0604020104020204" pitchFamily="34" charset="0"/>
                <a:hlinkClick r:id="rId3"/>
              </a:rPr>
              <a:t>URL</a:t>
            </a:r>
            <a:r>
              <a:rPr lang="en-US" sz="1800" dirty="0">
                <a:solidFill>
                  <a:schemeClr val="accent3">
                    <a:lumMod val="25000"/>
                  </a:schemeClr>
                </a:solidFill>
                <a:latin typeface="Abadi" panose="020B0604020104020204" pitchFamily="34" charset="0"/>
              </a:rPr>
              <a:t> of the completed data wrangling related notebook.</a:t>
            </a:r>
            <a:endParaRPr lang="en-US" sz="20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screenshot of a computer&#10;&#10;Description automatically generated with medium confidence">
            <a:extLst>
              <a:ext uri="{FF2B5EF4-FFF2-40B4-BE49-F238E27FC236}">
                <a16:creationId xmlns:a16="http://schemas.microsoft.com/office/drawing/2014/main" id="{D7A0C5B0-FB70-F570-319A-F85F8973325E}"/>
              </a:ext>
            </a:extLst>
          </p:cNvPr>
          <p:cNvPicPr>
            <a:picLocks noChangeAspect="1"/>
          </p:cNvPicPr>
          <p:nvPr/>
        </p:nvPicPr>
        <p:blipFill>
          <a:blip r:embed="rId4"/>
          <a:stretch>
            <a:fillRect/>
          </a:stretch>
        </p:blipFill>
        <p:spPr>
          <a:xfrm>
            <a:off x="6538452" y="1465006"/>
            <a:ext cx="5466735" cy="463099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1600"/>
            <a:ext cx="5173590" cy="4805363"/>
          </a:xfrm>
          <a:prstGeom prst="rect">
            <a:avLst/>
          </a:prstGeom>
        </p:spPr>
        <p:txBody>
          <a:bodyPr lIns="91440" tIns="45720" rIns="91440" bIns="45720" anchor="t"/>
          <a:lstStyle/>
          <a:p>
            <a:pPr algn="just">
              <a:lnSpc>
                <a:spcPct val="100000"/>
              </a:lnSpc>
              <a:spcBef>
                <a:spcPts val="1400"/>
              </a:spcBef>
            </a:pPr>
            <a:r>
              <a:rPr lang="en-US" sz="1800" dirty="0">
                <a:solidFill>
                  <a:schemeClr val="accent3">
                    <a:lumMod val="25000"/>
                  </a:schemeClr>
                </a:solidFill>
                <a:latin typeface="Abadi" panose="020B0604020104020204" pitchFamily="34" charset="0"/>
              </a:rPr>
              <a:t>Data Visualization is done using Matplotlib.</a:t>
            </a:r>
          </a:p>
          <a:p>
            <a:pPr algn="just">
              <a:lnSpc>
                <a:spcPct val="100000"/>
              </a:lnSpc>
              <a:spcBef>
                <a:spcPts val="1400"/>
              </a:spcBef>
            </a:pPr>
            <a:r>
              <a:rPr lang="en-US" sz="1800" dirty="0">
                <a:solidFill>
                  <a:schemeClr val="accent3">
                    <a:lumMod val="25000"/>
                  </a:schemeClr>
                </a:solidFill>
                <a:latin typeface="Abadi" panose="020B0604020104020204" pitchFamily="34" charset="0"/>
              </a:rPr>
              <a:t>EDA is performed and insights are displayed using various plots.</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Scatter Plots: </a:t>
            </a:r>
          </a:p>
          <a:p>
            <a:pPr lvl="2" algn="just">
              <a:lnSpc>
                <a:spcPct val="100000"/>
              </a:lnSpc>
              <a:spcBef>
                <a:spcPts val="1400"/>
              </a:spcBef>
            </a:pPr>
            <a:r>
              <a:rPr lang="en-US" sz="1100" dirty="0">
                <a:solidFill>
                  <a:schemeClr val="accent3">
                    <a:lumMod val="25000"/>
                  </a:schemeClr>
                </a:solidFill>
                <a:latin typeface="Abadi" panose="020B0604020104020204" pitchFamily="34" charset="0"/>
              </a:rPr>
              <a:t>Relationship between Launch Site and Flight Number </a:t>
            </a:r>
          </a:p>
          <a:p>
            <a:pPr lvl="2" algn="just">
              <a:lnSpc>
                <a:spcPct val="100000"/>
              </a:lnSpc>
              <a:spcBef>
                <a:spcPts val="1400"/>
              </a:spcBef>
            </a:pPr>
            <a:r>
              <a:rPr lang="en-US" sz="1100" dirty="0">
                <a:solidFill>
                  <a:schemeClr val="accent3">
                    <a:lumMod val="25000"/>
                  </a:schemeClr>
                </a:solidFill>
                <a:latin typeface="Abadi" panose="020B0604020104020204" pitchFamily="34" charset="0"/>
              </a:rPr>
              <a:t>Relationship between Payload and Launch Site</a:t>
            </a:r>
          </a:p>
          <a:p>
            <a:pPr lvl="2" algn="just">
              <a:lnSpc>
                <a:spcPct val="100000"/>
              </a:lnSpc>
              <a:spcBef>
                <a:spcPts val="1400"/>
              </a:spcBef>
            </a:pPr>
            <a:r>
              <a:rPr lang="en-US" sz="1100" dirty="0">
                <a:solidFill>
                  <a:schemeClr val="accent3">
                    <a:lumMod val="25000"/>
                  </a:schemeClr>
                </a:solidFill>
                <a:latin typeface="Abadi" panose="020B0604020104020204" pitchFamily="34" charset="0"/>
              </a:rPr>
              <a:t>Relationship between Flight Number and Orbit Type</a:t>
            </a:r>
          </a:p>
          <a:p>
            <a:pPr lvl="2" algn="just">
              <a:lnSpc>
                <a:spcPct val="100000"/>
              </a:lnSpc>
              <a:spcBef>
                <a:spcPts val="1400"/>
              </a:spcBef>
            </a:pPr>
            <a:r>
              <a:rPr lang="en-US" sz="1100" dirty="0">
                <a:solidFill>
                  <a:schemeClr val="accent3">
                    <a:lumMod val="25000"/>
                  </a:schemeClr>
                </a:solidFill>
                <a:latin typeface="Abadi" panose="020B0604020104020204" pitchFamily="34" charset="0"/>
              </a:rPr>
              <a:t>Relationship between Payload and Orbit Type</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Bar Chart:</a:t>
            </a:r>
          </a:p>
          <a:p>
            <a:pPr lvl="2" algn="just">
              <a:lnSpc>
                <a:spcPct val="100000"/>
              </a:lnSpc>
              <a:spcBef>
                <a:spcPts val="1400"/>
              </a:spcBef>
            </a:pPr>
            <a:r>
              <a:rPr lang="en-US" sz="1100" dirty="0">
                <a:solidFill>
                  <a:schemeClr val="accent3">
                    <a:lumMod val="25000"/>
                  </a:schemeClr>
                </a:solidFill>
                <a:latin typeface="Abadi" panose="020B0604020104020204" pitchFamily="34" charset="0"/>
              </a:rPr>
              <a:t>To illustrate the success rate of each orbit type</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Line Plot:</a:t>
            </a:r>
          </a:p>
          <a:p>
            <a:pPr lvl="2" algn="just">
              <a:lnSpc>
                <a:spcPct val="100000"/>
              </a:lnSpc>
              <a:spcBef>
                <a:spcPts val="1400"/>
              </a:spcBef>
            </a:pPr>
            <a:r>
              <a:rPr lang="en-US" sz="1100" dirty="0">
                <a:solidFill>
                  <a:schemeClr val="accent3">
                    <a:lumMod val="25000"/>
                  </a:schemeClr>
                </a:solidFill>
                <a:latin typeface="Abadi" panose="020B0604020104020204" pitchFamily="34" charset="0"/>
              </a:rPr>
              <a:t>Depicts successful launches per year</a:t>
            </a:r>
          </a:p>
          <a:p>
            <a:pPr algn="just">
              <a:lnSpc>
                <a:spcPct val="100000"/>
              </a:lnSpc>
              <a:spcBef>
                <a:spcPts val="1400"/>
              </a:spcBef>
            </a:pPr>
            <a:r>
              <a:rPr lang="en-US" sz="1800" dirty="0">
                <a:solidFill>
                  <a:schemeClr val="accent3">
                    <a:lumMod val="25000"/>
                  </a:schemeClr>
                </a:solidFill>
                <a:latin typeface="Abadi" panose="020B0604020104020204" pitchFamily="34" charset="0"/>
              </a:rPr>
              <a:t>GitHub </a:t>
            </a:r>
            <a:r>
              <a:rPr lang="en-US" sz="1800" dirty="0">
                <a:solidFill>
                  <a:schemeClr val="accent3">
                    <a:lumMod val="25000"/>
                  </a:schemeClr>
                </a:solidFill>
                <a:latin typeface="Abadi" panose="020B0604020104020204" pitchFamily="34" charset="0"/>
                <a:hlinkClick r:id="rId3"/>
              </a:rPr>
              <a:t>URL</a:t>
            </a:r>
            <a:r>
              <a:rPr lang="en-US" sz="1800" dirty="0">
                <a:solidFill>
                  <a:schemeClr val="accent3">
                    <a:lumMod val="25000"/>
                  </a:schemeClr>
                </a:solidFill>
                <a:latin typeface="Abadi" panose="020B0604020104020204" pitchFamily="34" charset="0"/>
              </a:rPr>
              <a:t> of the completed EDA with data visualization notebook.</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picture containing text, screenshot, font, line&#10;&#10;Description automatically generated">
            <a:extLst>
              <a:ext uri="{FF2B5EF4-FFF2-40B4-BE49-F238E27FC236}">
                <a16:creationId xmlns:a16="http://schemas.microsoft.com/office/drawing/2014/main" id="{A5A165D7-7C97-5E78-8218-011194713C57}"/>
              </a:ext>
            </a:extLst>
          </p:cNvPr>
          <p:cNvPicPr>
            <a:picLocks noChangeAspect="1"/>
          </p:cNvPicPr>
          <p:nvPr/>
        </p:nvPicPr>
        <p:blipFill>
          <a:blip r:embed="rId4"/>
          <a:stretch>
            <a:fillRect/>
          </a:stretch>
        </p:blipFill>
        <p:spPr>
          <a:xfrm>
            <a:off x="6096000" y="1371600"/>
            <a:ext cx="5409379" cy="2278993"/>
          </a:xfrm>
          <a:prstGeom prst="rect">
            <a:avLst/>
          </a:prstGeom>
        </p:spPr>
      </p:pic>
      <p:pic>
        <p:nvPicPr>
          <p:cNvPr id="8" name="Picture 7" descr="A picture containing screenshot, text, line&#10;&#10;Description automatically generated">
            <a:extLst>
              <a:ext uri="{FF2B5EF4-FFF2-40B4-BE49-F238E27FC236}">
                <a16:creationId xmlns:a16="http://schemas.microsoft.com/office/drawing/2014/main" id="{2431942A-9890-6197-3C5B-A02FD719B1ED}"/>
              </a:ext>
            </a:extLst>
          </p:cNvPr>
          <p:cNvPicPr>
            <a:picLocks noChangeAspect="1"/>
          </p:cNvPicPr>
          <p:nvPr/>
        </p:nvPicPr>
        <p:blipFill>
          <a:blip r:embed="rId5"/>
          <a:stretch>
            <a:fillRect/>
          </a:stretch>
        </p:blipFill>
        <p:spPr>
          <a:xfrm>
            <a:off x="6096000" y="3650593"/>
            <a:ext cx="5409379" cy="238311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gradFill flip="none" rotWithShape="1">
            <a:gsLst>
              <a:gs pos="0">
                <a:srgbClr val="0948CB">
                  <a:shade val="30000"/>
                  <a:satMod val="115000"/>
                </a:srgbClr>
              </a:gs>
              <a:gs pos="50000">
                <a:srgbClr val="0948CB">
                  <a:shade val="67500"/>
                  <a:satMod val="115000"/>
                </a:srgbClr>
              </a:gs>
              <a:gs pos="100000">
                <a:srgbClr val="0948CB">
                  <a:shade val="100000"/>
                  <a:satMod val="115000"/>
                </a:srgbClr>
              </a:gs>
            </a:gsLst>
            <a:lin ang="16200000" scaled="1"/>
            <a:tileRect/>
          </a:gra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603468" y="4741948"/>
            <a:ext cx="6829520" cy="862031"/>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FFFFFF"/>
                </a:solidFill>
                <a:latin typeface="Abadi" panose="020B0604020104020204" pitchFamily="34" charset="0"/>
                <a:ea typeface="+mj-ea"/>
                <a:cs typeface="+mj-cs"/>
              </a:rPr>
              <a:t>EDA with Data Visualization (Cont.)</a:t>
            </a:r>
          </a:p>
        </p:txBody>
      </p:sp>
      <p:pic>
        <p:nvPicPr>
          <p:cNvPr id="7" name="Picture 6" descr="A picture containing text, screenshot, line, font&#10;&#10;Description automatically generated">
            <a:extLst>
              <a:ext uri="{FF2B5EF4-FFF2-40B4-BE49-F238E27FC236}">
                <a16:creationId xmlns:a16="http://schemas.microsoft.com/office/drawing/2014/main" id="{97C87311-66E3-DA20-C809-47C364C281B7}"/>
              </a:ext>
            </a:extLst>
          </p:cNvPr>
          <p:cNvPicPr>
            <a:picLocks noChangeAspect="1"/>
          </p:cNvPicPr>
          <p:nvPr/>
        </p:nvPicPr>
        <p:blipFill>
          <a:blip r:embed="rId2"/>
          <a:stretch>
            <a:fillRect/>
          </a:stretch>
        </p:blipFill>
        <p:spPr>
          <a:xfrm>
            <a:off x="317636" y="956747"/>
            <a:ext cx="3797570" cy="740525"/>
          </a:xfrm>
          <a:prstGeom prst="rect">
            <a:avLst/>
          </a:prstGeom>
        </p:spPr>
      </p:pic>
      <p:pic>
        <p:nvPicPr>
          <p:cNvPr id="12" name="Picture 11" descr="A picture containing text, screenshot, font, line&#10;&#10;Description automatically generated">
            <a:extLst>
              <a:ext uri="{FF2B5EF4-FFF2-40B4-BE49-F238E27FC236}">
                <a16:creationId xmlns:a16="http://schemas.microsoft.com/office/drawing/2014/main" id="{6B90538C-8734-1059-E17F-B0ED5E32B258}"/>
              </a:ext>
            </a:extLst>
          </p:cNvPr>
          <p:cNvPicPr>
            <a:picLocks noChangeAspect="1"/>
          </p:cNvPicPr>
          <p:nvPr/>
        </p:nvPicPr>
        <p:blipFill>
          <a:blip r:embed="rId3"/>
          <a:stretch>
            <a:fillRect/>
          </a:stretch>
        </p:blipFill>
        <p:spPr>
          <a:xfrm>
            <a:off x="317634" y="2968884"/>
            <a:ext cx="3794760" cy="920229"/>
          </a:xfrm>
          <a:prstGeom prst="rect">
            <a:avLst/>
          </a:prstGeom>
        </p:spPr>
      </p:pic>
      <p:pic>
        <p:nvPicPr>
          <p:cNvPr id="14" name="Picture 13" descr="A picture containing text, screenshot, font, number&#10;&#10;Description automatically generated">
            <a:extLst>
              <a:ext uri="{FF2B5EF4-FFF2-40B4-BE49-F238E27FC236}">
                <a16:creationId xmlns:a16="http://schemas.microsoft.com/office/drawing/2014/main" id="{FDAFDC9A-7CED-028E-F732-CD33A84C701D}"/>
              </a:ext>
            </a:extLst>
          </p:cNvPr>
          <p:cNvPicPr>
            <a:picLocks noChangeAspect="1"/>
          </p:cNvPicPr>
          <p:nvPr/>
        </p:nvPicPr>
        <p:blipFill>
          <a:blip r:embed="rId4"/>
          <a:stretch>
            <a:fillRect/>
          </a:stretch>
        </p:blipFill>
        <p:spPr>
          <a:xfrm>
            <a:off x="4202549" y="1049678"/>
            <a:ext cx="3793472" cy="2655430"/>
          </a:xfrm>
          <a:prstGeom prst="rect">
            <a:avLst/>
          </a:prstGeom>
        </p:spPr>
      </p:pic>
      <p:pic>
        <p:nvPicPr>
          <p:cNvPr id="16" name="Picture 15" descr="A picture containing diagram, line, plot, slope&#10;&#10;Description automatically generated">
            <a:extLst>
              <a:ext uri="{FF2B5EF4-FFF2-40B4-BE49-F238E27FC236}">
                <a16:creationId xmlns:a16="http://schemas.microsoft.com/office/drawing/2014/main" id="{2AE07B34-D8CD-B58B-BDDC-3853C827DFED}"/>
              </a:ext>
            </a:extLst>
          </p:cNvPr>
          <p:cNvPicPr>
            <a:picLocks noChangeAspect="1"/>
          </p:cNvPicPr>
          <p:nvPr/>
        </p:nvPicPr>
        <p:blipFill>
          <a:blip r:embed="rId5"/>
          <a:stretch>
            <a:fillRect/>
          </a:stretch>
        </p:blipFill>
        <p:spPr>
          <a:xfrm>
            <a:off x="8086176" y="1049679"/>
            <a:ext cx="3797984" cy="2655430"/>
          </a:xfrm>
          <a:prstGeom prst="rect">
            <a:avLst/>
          </a:prstGeom>
        </p:spPr>
      </p:pic>
      <p:cxnSp>
        <p:nvCxnSpPr>
          <p:cNvPr id="23" name="Straight Connector 22">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screenshot, font, line&#10;&#10;Description automatically generated">
            <a:extLst>
              <a:ext uri="{FF2B5EF4-FFF2-40B4-BE49-F238E27FC236}">
                <a16:creationId xmlns:a16="http://schemas.microsoft.com/office/drawing/2014/main" id="{BE6EC04E-7C2A-9BEF-C7F1-A59E0F42B914}"/>
              </a:ext>
            </a:extLst>
          </p:cNvPr>
          <p:cNvPicPr>
            <a:picLocks noChangeAspect="1"/>
          </p:cNvPicPr>
          <p:nvPr/>
        </p:nvPicPr>
        <p:blipFill>
          <a:blip r:embed="rId6"/>
          <a:stretch>
            <a:fillRect/>
          </a:stretch>
        </p:blipFill>
        <p:spPr>
          <a:xfrm>
            <a:off x="317634" y="5161002"/>
            <a:ext cx="3794760" cy="739977"/>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057372" y="6536267"/>
            <a:ext cx="2743200" cy="306928"/>
          </a:xfrm>
        </p:spPr>
        <p:txBody>
          <a:bodyPr vert="horz" lIns="91440" tIns="45720" rIns="91440" bIns="45720" rtlCol="0" anchor="ctr">
            <a:normAutofit fontScale="92500" lnSpcReduction="10000"/>
          </a:bodyPr>
          <a:lstStyle/>
          <a:p>
            <a:pPr>
              <a:spcAft>
                <a:spcPts val="600"/>
              </a:spcAft>
            </a:pPr>
            <a:fld id="{5075537C-CA84-1446-933C-8E9D027F9201}" type="slidenum">
              <a:rPr lang="en-US">
                <a:solidFill>
                  <a:srgbClr val="0948CB"/>
                </a:solidFill>
              </a:rPr>
              <a:pPr>
                <a:spcAft>
                  <a:spcPts val="600"/>
                </a:spcAft>
              </a:pPr>
              <a:t>12</a:t>
            </a:fld>
            <a:endParaRPr lang="en-US" dirty="0">
              <a:solidFill>
                <a:srgbClr val="0948CB"/>
              </a:solidFill>
            </a:endParaRPr>
          </a:p>
        </p:txBody>
      </p:sp>
    </p:spTree>
    <p:extLst>
      <p:ext uri="{BB962C8B-B14F-4D97-AF65-F5344CB8AC3E}">
        <p14:creationId xmlns:p14="http://schemas.microsoft.com/office/powerpoint/2010/main" val="3380481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panose="020B0604020104020204" pitchFamily="34" charset="0"/>
              </a:rPr>
              <a:t>Queries performed for Exploratory Data Analysis are as follows:</a:t>
            </a:r>
          </a:p>
          <a:p>
            <a:pPr lvl="1" algn="just">
              <a:lnSpc>
                <a:spcPct val="100000"/>
              </a:lnSpc>
              <a:spcBef>
                <a:spcPts val="1400"/>
              </a:spcBef>
            </a:pPr>
            <a:r>
              <a:rPr lang="en-US" sz="1800" b="1" dirty="0">
                <a:latin typeface="Abadi" panose="020B0604020104020204" pitchFamily="34" charset="0"/>
              </a:rPr>
              <a:t>Display the names of the unique launch sites in the space mission</a:t>
            </a:r>
          </a:p>
          <a:p>
            <a:pPr marL="457200" lvl="1" indent="0" algn="just">
              <a:lnSpc>
                <a:spcPct val="100000"/>
              </a:lnSpc>
              <a:spcBef>
                <a:spcPts val="1400"/>
              </a:spcBef>
              <a:buNone/>
            </a:pPr>
            <a:endParaRPr lang="en-US" sz="1800" dirty="0">
              <a:latin typeface="Abadi" panose="020B0604020104020204" pitchFamily="34" charset="0"/>
            </a:endParaRPr>
          </a:p>
          <a:p>
            <a:pPr lvl="1" algn="just">
              <a:lnSpc>
                <a:spcPct val="100000"/>
              </a:lnSpc>
              <a:spcBef>
                <a:spcPts val="1400"/>
              </a:spcBef>
            </a:pPr>
            <a:r>
              <a:rPr lang="en-US" sz="1800" b="1" dirty="0">
                <a:latin typeface="Abadi" panose="020B0604020104020204" pitchFamily="34" charset="0"/>
              </a:rPr>
              <a:t>Display 5 records where launch sites begin with the string 'CCA'</a:t>
            </a:r>
          </a:p>
          <a:p>
            <a:pPr lvl="1" algn="just">
              <a:lnSpc>
                <a:spcPct val="100000"/>
              </a:lnSpc>
              <a:spcBef>
                <a:spcPts val="1400"/>
              </a:spcBef>
            </a:pPr>
            <a:endParaRPr lang="en-US" sz="1800" dirty="0">
              <a:latin typeface="Abadi" panose="020B0604020104020204" pitchFamily="34" charset="0"/>
            </a:endParaRPr>
          </a:p>
          <a:p>
            <a:pPr lvl="1" algn="just"/>
            <a:r>
              <a:rPr lang="en-US" sz="1800" b="1" dirty="0">
                <a:latin typeface="Abadi" panose="020B0604020104020204" pitchFamily="34" charset="0"/>
              </a:rPr>
              <a:t>Display the total payload mass carried by boosters launched by NASA (CRS)</a:t>
            </a:r>
          </a:p>
          <a:p>
            <a:pPr marL="457200" lvl="1" indent="0" algn="just">
              <a:buNone/>
            </a:pPr>
            <a:endParaRPr lang="en-US" sz="1800" b="1" dirty="0">
              <a:latin typeface="Abadi" panose="020B0604020104020204" pitchFamily="34" charset="0"/>
            </a:endParaRPr>
          </a:p>
          <a:p>
            <a:pPr marL="457200" lvl="1" indent="0" algn="just">
              <a:buNone/>
            </a:pPr>
            <a:endParaRPr lang="en-US" sz="1800" b="1" dirty="0">
              <a:latin typeface="Abadi" panose="020B0604020104020204" pitchFamily="34" charset="0"/>
            </a:endParaRPr>
          </a:p>
          <a:p>
            <a:pPr lvl="1" algn="just"/>
            <a:r>
              <a:rPr lang="en-US" sz="1800" b="1" dirty="0">
                <a:latin typeface="Abadi" panose="020B0604020104020204" pitchFamily="34" charset="0"/>
              </a:rPr>
              <a:t>Display average payload mass carried by booster version F9 v1.1</a:t>
            </a:r>
          </a:p>
          <a:p>
            <a:pPr lvl="1" algn="just"/>
            <a:endParaRPr lang="en-US" sz="1800" b="1" dirty="0">
              <a:latin typeface="Abadi" panose="020B0604020104020204" pitchFamily="34" charset="0"/>
            </a:endParaRPr>
          </a:p>
          <a:p>
            <a:pPr lvl="1" algn="just"/>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descr="A picture containing text, screenshot, font, line&#10;&#10;Description automatically generated">
            <a:extLst>
              <a:ext uri="{FF2B5EF4-FFF2-40B4-BE49-F238E27FC236}">
                <a16:creationId xmlns:a16="http://schemas.microsoft.com/office/drawing/2014/main" id="{5C7A803F-7E66-60C7-CC5C-E3C9D093C52C}"/>
              </a:ext>
            </a:extLst>
          </p:cNvPr>
          <p:cNvPicPr>
            <a:picLocks noChangeAspect="1"/>
          </p:cNvPicPr>
          <p:nvPr/>
        </p:nvPicPr>
        <p:blipFill>
          <a:blip r:embed="rId3"/>
          <a:stretch>
            <a:fillRect/>
          </a:stretch>
        </p:blipFill>
        <p:spPr>
          <a:xfrm>
            <a:off x="1530320" y="2653303"/>
            <a:ext cx="5128704" cy="521218"/>
          </a:xfrm>
          <a:prstGeom prst="rect">
            <a:avLst/>
          </a:prstGeom>
        </p:spPr>
      </p:pic>
      <p:pic>
        <p:nvPicPr>
          <p:cNvPr id="8" name="Picture 7">
            <a:extLst>
              <a:ext uri="{FF2B5EF4-FFF2-40B4-BE49-F238E27FC236}">
                <a16:creationId xmlns:a16="http://schemas.microsoft.com/office/drawing/2014/main" id="{E2697A18-2E9F-8978-05F1-BA2FC884737D}"/>
              </a:ext>
            </a:extLst>
          </p:cNvPr>
          <p:cNvPicPr>
            <a:picLocks noChangeAspect="1"/>
          </p:cNvPicPr>
          <p:nvPr/>
        </p:nvPicPr>
        <p:blipFill>
          <a:blip r:embed="rId4"/>
          <a:stretch>
            <a:fillRect/>
          </a:stretch>
        </p:blipFill>
        <p:spPr>
          <a:xfrm>
            <a:off x="1531621" y="3568088"/>
            <a:ext cx="6218459" cy="408689"/>
          </a:xfrm>
          <a:prstGeom prst="rect">
            <a:avLst/>
          </a:prstGeom>
        </p:spPr>
      </p:pic>
      <p:pic>
        <p:nvPicPr>
          <p:cNvPr id="10" name="Picture 9">
            <a:extLst>
              <a:ext uri="{FF2B5EF4-FFF2-40B4-BE49-F238E27FC236}">
                <a16:creationId xmlns:a16="http://schemas.microsoft.com/office/drawing/2014/main" id="{4479470A-C910-FA03-A00A-A41736451AA3}"/>
              </a:ext>
            </a:extLst>
          </p:cNvPr>
          <p:cNvPicPr>
            <a:picLocks noChangeAspect="1"/>
          </p:cNvPicPr>
          <p:nvPr/>
        </p:nvPicPr>
        <p:blipFill>
          <a:blip r:embed="rId5"/>
          <a:stretch>
            <a:fillRect/>
          </a:stretch>
        </p:blipFill>
        <p:spPr>
          <a:xfrm>
            <a:off x="1531621" y="4397050"/>
            <a:ext cx="7094835" cy="426757"/>
          </a:xfrm>
          <a:prstGeom prst="rect">
            <a:avLst/>
          </a:prstGeom>
        </p:spPr>
      </p:pic>
      <p:pic>
        <p:nvPicPr>
          <p:cNvPr id="12" name="Picture 11">
            <a:extLst>
              <a:ext uri="{FF2B5EF4-FFF2-40B4-BE49-F238E27FC236}">
                <a16:creationId xmlns:a16="http://schemas.microsoft.com/office/drawing/2014/main" id="{0A23029A-F272-0DD3-A724-112E99F8AAD1}"/>
              </a:ext>
            </a:extLst>
          </p:cNvPr>
          <p:cNvPicPr>
            <a:picLocks noChangeAspect="1"/>
          </p:cNvPicPr>
          <p:nvPr/>
        </p:nvPicPr>
        <p:blipFill>
          <a:blip r:embed="rId6"/>
          <a:stretch>
            <a:fillRect/>
          </a:stretch>
        </p:blipFill>
        <p:spPr>
          <a:xfrm>
            <a:off x="1531621" y="5315585"/>
            <a:ext cx="8992379" cy="35055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lvl="1" algn="just"/>
            <a:r>
              <a:rPr lang="en-US" sz="1800" b="1" dirty="0">
                <a:latin typeface="Abadi" panose="020B0604020104020204" pitchFamily="34" charset="0"/>
              </a:rPr>
              <a:t>List the date when the first </a:t>
            </a:r>
            <a:r>
              <a:rPr lang="en-US" sz="1800" b="1" dirty="0" err="1">
                <a:latin typeface="Abadi" panose="020B0604020104020204" pitchFamily="34" charset="0"/>
              </a:rPr>
              <a:t>succesful</a:t>
            </a:r>
            <a:r>
              <a:rPr lang="en-US" sz="1800" b="1" dirty="0">
                <a:latin typeface="Abadi" panose="020B0604020104020204" pitchFamily="34" charset="0"/>
              </a:rPr>
              <a:t> landing outcome in ground pad was </a:t>
            </a:r>
            <a:r>
              <a:rPr lang="en-US" sz="1800" b="1" dirty="0" err="1">
                <a:latin typeface="Abadi" panose="020B0604020104020204" pitchFamily="34" charset="0"/>
              </a:rPr>
              <a:t>acheived</a:t>
            </a:r>
            <a:r>
              <a:rPr lang="en-US" sz="1800" b="1" dirty="0">
                <a:latin typeface="Abadi" panose="020B0604020104020204" pitchFamily="34" charset="0"/>
              </a:rPr>
              <a:t>.</a:t>
            </a:r>
          </a:p>
          <a:p>
            <a:pPr lvl="1" algn="just"/>
            <a:endParaRPr lang="en-US" sz="1800" b="1" dirty="0">
              <a:latin typeface="Abadi" panose="020B0604020104020204" pitchFamily="34" charset="0"/>
            </a:endParaRPr>
          </a:p>
          <a:p>
            <a:pPr lvl="1" algn="just"/>
            <a:endParaRPr lang="en-US" sz="1800" b="1" dirty="0">
              <a:latin typeface="Abadi" panose="020B0604020104020204" pitchFamily="34" charset="0"/>
            </a:endParaRPr>
          </a:p>
          <a:p>
            <a:pPr lvl="1" algn="just"/>
            <a:r>
              <a:rPr lang="en-US" sz="1800" b="1" dirty="0">
                <a:latin typeface="Abadi" panose="020B0604020104020204" pitchFamily="34" charset="0"/>
              </a:rPr>
              <a:t>List the names of the boosters which have success in drone ship and have payload mass greater than 4000 but less than 6000</a:t>
            </a:r>
          </a:p>
          <a:p>
            <a:pPr lvl="1" algn="just"/>
            <a:endParaRPr lang="en-US" sz="1800" b="1" dirty="0">
              <a:latin typeface="Abadi" panose="020B0604020104020204" pitchFamily="34" charset="0"/>
            </a:endParaRPr>
          </a:p>
          <a:p>
            <a:pPr lvl="1" algn="just"/>
            <a:endParaRPr lang="en-US" sz="1800" b="1" dirty="0">
              <a:latin typeface="Abadi" panose="020B0604020104020204" pitchFamily="34" charset="0"/>
            </a:endParaRPr>
          </a:p>
          <a:p>
            <a:pPr lvl="1" algn="just"/>
            <a:r>
              <a:rPr lang="en-US" sz="1800" b="1" dirty="0">
                <a:latin typeface="Abadi" panose="020B0604020104020204" pitchFamily="34" charset="0"/>
              </a:rPr>
              <a:t>List the total number of successful and failure mission outcomes</a:t>
            </a:r>
          </a:p>
          <a:p>
            <a:pPr lvl="1" algn="just"/>
            <a:endParaRPr lang="en-US" sz="1800" b="1" dirty="0">
              <a:latin typeface="Abadi" panose="020B0604020104020204" pitchFamily="34" charset="0"/>
            </a:endParaRPr>
          </a:p>
          <a:p>
            <a:pPr lvl="1" algn="just"/>
            <a:r>
              <a:rPr lang="en-US" sz="1800" b="1" dirty="0">
                <a:latin typeface="Abadi" panose="020B0604020104020204" pitchFamily="34" charset="0"/>
              </a:rPr>
              <a:t>List the names of the </a:t>
            </a:r>
            <a:r>
              <a:rPr lang="en-US" sz="1800" b="1" dirty="0" err="1">
                <a:latin typeface="Abadi" panose="020B0604020104020204" pitchFamily="34" charset="0"/>
              </a:rPr>
              <a:t>booster_versions</a:t>
            </a:r>
            <a:r>
              <a:rPr lang="en-US" sz="1800" b="1" dirty="0">
                <a:latin typeface="Abadi" panose="020B0604020104020204" pitchFamily="34" charset="0"/>
              </a:rPr>
              <a:t> which have carried the maximum payload mass.</a:t>
            </a:r>
          </a:p>
          <a:p>
            <a:pPr lvl="1" algn="just"/>
            <a:endParaRPr lang="en-US" sz="1800" b="1" dirty="0">
              <a:latin typeface="Abadi" panose="020B0604020104020204" pitchFamily="34" charset="0"/>
            </a:endParaRPr>
          </a:p>
          <a:p>
            <a:pPr lvl="1" algn="just"/>
            <a:endParaRPr lang="en-US" sz="2200" dirty="0">
              <a:solidFill>
                <a:schemeClr val="accent3">
                  <a:lumMod val="25000"/>
                </a:schemeClr>
              </a:solidFill>
              <a:latin typeface="Abadi" panose="020B0604020104020204" pitchFamily="34" charset="0"/>
            </a:endParaRPr>
          </a:p>
          <a:p>
            <a:pPr lvl="1" algn="just"/>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URL</a:t>
            </a:r>
            <a:r>
              <a:rPr lang="en-US" sz="2200" dirty="0">
                <a:solidFill>
                  <a:schemeClr val="accent3">
                    <a:lumMod val="25000"/>
                  </a:schemeClr>
                </a:solidFill>
                <a:latin typeface="Abadi" panose="020B0604020104020204" pitchFamily="34" charset="0"/>
              </a:rPr>
              <a:t> of the completed EDA with SQL notebook.</a:t>
            </a:r>
            <a:endParaRPr lang="en-US" sz="2200" dirty="0">
              <a:latin typeface="Abadi" panose="020B0604020104020204" pitchFamily="34" charset="0"/>
            </a:endParaRPr>
          </a:p>
          <a:p>
            <a:pPr lvl="1" algn="just"/>
            <a:endParaRPr lang="en-US" sz="1800" b="1"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(Cont.)</a:t>
            </a:r>
            <a:endParaRPr lang="en-US" dirty="0">
              <a:solidFill>
                <a:srgbClr val="0B49CB"/>
              </a:solidFill>
            </a:endParaRPr>
          </a:p>
        </p:txBody>
      </p:sp>
      <p:pic>
        <p:nvPicPr>
          <p:cNvPr id="7" name="Picture 6">
            <a:extLst>
              <a:ext uri="{FF2B5EF4-FFF2-40B4-BE49-F238E27FC236}">
                <a16:creationId xmlns:a16="http://schemas.microsoft.com/office/drawing/2014/main" id="{76214401-974B-63DE-823D-C82D2EA07AE4}"/>
              </a:ext>
            </a:extLst>
          </p:cNvPr>
          <p:cNvPicPr>
            <a:picLocks noChangeAspect="1"/>
          </p:cNvPicPr>
          <p:nvPr/>
        </p:nvPicPr>
        <p:blipFill>
          <a:blip r:embed="rId4"/>
          <a:stretch>
            <a:fillRect/>
          </a:stretch>
        </p:blipFill>
        <p:spPr>
          <a:xfrm>
            <a:off x="1521109" y="2174628"/>
            <a:ext cx="8649450" cy="525439"/>
          </a:xfrm>
          <a:prstGeom prst="rect">
            <a:avLst/>
          </a:prstGeom>
        </p:spPr>
      </p:pic>
      <p:pic>
        <p:nvPicPr>
          <p:cNvPr id="11" name="Picture 10">
            <a:extLst>
              <a:ext uri="{FF2B5EF4-FFF2-40B4-BE49-F238E27FC236}">
                <a16:creationId xmlns:a16="http://schemas.microsoft.com/office/drawing/2014/main" id="{D34E5569-C921-B52A-D14A-31FFFA5915DC}"/>
              </a:ext>
            </a:extLst>
          </p:cNvPr>
          <p:cNvPicPr>
            <a:picLocks noChangeAspect="1"/>
          </p:cNvPicPr>
          <p:nvPr/>
        </p:nvPicPr>
        <p:blipFill>
          <a:blip r:embed="rId5"/>
          <a:stretch>
            <a:fillRect/>
          </a:stretch>
        </p:blipFill>
        <p:spPr>
          <a:xfrm>
            <a:off x="1521109" y="3310443"/>
            <a:ext cx="8994490" cy="525439"/>
          </a:xfrm>
          <a:prstGeom prst="rect">
            <a:avLst/>
          </a:prstGeom>
        </p:spPr>
      </p:pic>
      <p:pic>
        <p:nvPicPr>
          <p:cNvPr id="14" name="Picture 13">
            <a:extLst>
              <a:ext uri="{FF2B5EF4-FFF2-40B4-BE49-F238E27FC236}">
                <a16:creationId xmlns:a16="http://schemas.microsoft.com/office/drawing/2014/main" id="{73915CD4-5B0E-E6E9-6B14-6CA102A5A642}"/>
              </a:ext>
            </a:extLst>
          </p:cNvPr>
          <p:cNvPicPr>
            <a:picLocks noChangeAspect="1"/>
          </p:cNvPicPr>
          <p:nvPr/>
        </p:nvPicPr>
        <p:blipFill>
          <a:blip r:embed="rId6"/>
          <a:stretch>
            <a:fillRect/>
          </a:stretch>
        </p:blipFill>
        <p:spPr>
          <a:xfrm>
            <a:off x="1521109" y="4233944"/>
            <a:ext cx="8809483" cy="358171"/>
          </a:xfrm>
          <a:prstGeom prst="rect">
            <a:avLst/>
          </a:prstGeom>
        </p:spPr>
      </p:pic>
      <p:pic>
        <p:nvPicPr>
          <p:cNvPr id="16" name="Picture 15">
            <a:extLst>
              <a:ext uri="{FF2B5EF4-FFF2-40B4-BE49-F238E27FC236}">
                <a16:creationId xmlns:a16="http://schemas.microsoft.com/office/drawing/2014/main" id="{79E935DE-098D-4D7C-5CFE-0EEFB0177549}"/>
              </a:ext>
            </a:extLst>
          </p:cNvPr>
          <p:cNvPicPr>
            <a:picLocks noChangeAspect="1"/>
          </p:cNvPicPr>
          <p:nvPr/>
        </p:nvPicPr>
        <p:blipFill>
          <a:blip r:embed="rId7"/>
          <a:stretch>
            <a:fillRect/>
          </a:stretch>
        </p:blipFill>
        <p:spPr>
          <a:xfrm>
            <a:off x="1521109" y="4916287"/>
            <a:ext cx="8994490" cy="388654"/>
          </a:xfrm>
          <a:prstGeom prst="rect">
            <a:avLst/>
          </a:prstGeom>
        </p:spPr>
      </p:pic>
    </p:spTree>
    <p:extLst>
      <p:ext uri="{BB962C8B-B14F-4D97-AF65-F5344CB8AC3E}">
        <p14:creationId xmlns:p14="http://schemas.microsoft.com/office/powerpoint/2010/main" val="3426829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094105"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948CB"/>
                </a:solidFill>
                <a:latin typeface="Abadi" panose="020B0604020104020204" pitchFamily="34" charset="0"/>
                <a:ea typeface="+mj-ea"/>
                <a:cs typeface="+mj-cs"/>
              </a:rPr>
              <a:t>Build an Interactive Map with Folium</a:t>
            </a:r>
          </a:p>
        </p:txBody>
      </p:sp>
      <p:pic>
        <p:nvPicPr>
          <p:cNvPr id="9" name="Graphic 8" descr="Playbook">
            <a:extLst>
              <a:ext uri="{FF2B5EF4-FFF2-40B4-BE49-F238E27FC236}">
                <a16:creationId xmlns:a16="http://schemas.microsoft.com/office/drawing/2014/main" id="{3DA3D972-49F1-552F-1C93-A530E1B6C4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0574" y="2421682"/>
            <a:ext cx="4977578" cy="3639289"/>
          </a:xfrm>
          <a:prstGeom prst="rect">
            <a:avLst/>
          </a:prstGeom>
        </p:spPr>
        <p:txBody>
          <a:bodyPr vert="horz" lIns="91440" tIns="45720" rIns="91440" bIns="45720" rtlCol="0" anchor="ctr">
            <a:normAutofit/>
          </a:bodyPr>
          <a:lstStyle/>
          <a:p>
            <a:pPr algn="just"/>
            <a:r>
              <a:rPr lang="en-US" sz="1800" b="0" i="0" u="none" strike="noStrike" baseline="0" dirty="0">
                <a:solidFill>
                  <a:schemeClr val="tx2"/>
                </a:solidFill>
                <a:latin typeface="Abadi" panose="020B0604020104020204" pitchFamily="34" charset="0"/>
              </a:rPr>
              <a:t>Folium map objects such as markers, circles and lines are used to mark all the launch sites and </a:t>
            </a:r>
            <a:r>
              <a:rPr lang="en-US" sz="1800" dirty="0">
                <a:solidFill>
                  <a:schemeClr val="tx2"/>
                </a:solidFill>
                <a:latin typeface="Abadi" panose="020B0604020104020204" pitchFamily="34" charset="0"/>
              </a:rPr>
              <a:t>success and failures of each launch performed through such sites.</a:t>
            </a:r>
            <a:endParaRPr lang="en-US" sz="1800" b="0" i="0" u="none" strike="noStrike" baseline="0" dirty="0">
              <a:solidFill>
                <a:schemeClr val="tx2"/>
              </a:solidFill>
              <a:latin typeface="Abadi" panose="020B0604020104020204" pitchFamily="34" charset="0"/>
            </a:endParaRPr>
          </a:p>
          <a:p>
            <a:pPr algn="just"/>
            <a:r>
              <a:rPr lang="en-US" sz="1800" b="0" i="0" u="none" strike="noStrike" baseline="0" dirty="0">
                <a:solidFill>
                  <a:schemeClr val="tx2"/>
                </a:solidFill>
                <a:latin typeface="Abadi" panose="020B0604020104020204" pitchFamily="34" charset="0"/>
              </a:rPr>
              <a:t>Also, it is used to create outcome sets such as (failure = 0 or success = 1).</a:t>
            </a:r>
          </a:p>
          <a:p>
            <a:pPr algn="just">
              <a:spcBef>
                <a:spcPts val="1400"/>
              </a:spcBef>
            </a:pPr>
            <a:r>
              <a:rPr lang="en-US" sz="1800" dirty="0">
                <a:solidFill>
                  <a:schemeClr val="tx2"/>
                </a:solidFill>
                <a:latin typeface="Abadi" panose="020B0604020104020204" pitchFamily="34" charset="0"/>
              </a:rPr>
              <a:t>GitHub </a:t>
            </a:r>
            <a:r>
              <a:rPr lang="en-US" sz="1800" dirty="0">
                <a:solidFill>
                  <a:schemeClr val="tx2"/>
                </a:solidFill>
                <a:latin typeface="Abadi" panose="020B0604020104020204" pitchFamily="34" charset="0"/>
                <a:hlinkClick r:id="rId4"/>
              </a:rPr>
              <a:t>URL</a:t>
            </a:r>
            <a:r>
              <a:rPr lang="en-US" sz="1800" dirty="0">
                <a:solidFill>
                  <a:schemeClr val="tx2"/>
                </a:solidFill>
                <a:latin typeface="Abadi" panose="020B0604020104020204" pitchFamily="34" charset="0"/>
              </a:rPr>
              <a:t> of completed interactive map with Folium map.</a:t>
            </a:r>
          </a:p>
          <a:p>
            <a:pPr algn="just"/>
            <a:endParaRPr lang="en-US" sz="1800" dirty="0">
              <a:solidFill>
                <a:schemeClr val="tx2"/>
              </a:solidFill>
              <a:latin typeface="Abadi" panose="020B0604020104020204" pitchFamily="34" charset="0"/>
            </a:endParaRPr>
          </a:p>
          <a:p>
            <a:endParaRPr lang="en-US" sz="1800" dirty="0">
              <a:solidFill>
                <a:schemeClr val="tx2"/>
              </a:solidFill>
            </a:endParaRP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948CB"/>
                </a:solidFill>
              </a:rPr>
              <a:pPr>
                <a:spcAft>
                  <a:spcPts val="600"/>
                </a:spcAft>
              </a:pPr>
              <a:t>15</a:t>
            </a:fld>
            <a:endParaRPr lang="en-US" dirty="0">
              <a:solidFill>
                <a:srgbClr val="0948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rgbClr val="0948CB"/>
                </a:solidFill>
                <a:latin typeface="Abadi" panose="020B0604020104020204" pitchFamily="34" charset="0"/>
                <a:ea typeface="+mj-ea"/>
                <a:cs typeface="+mj-cs"/>
              </a:rPr>
              <a:t>Build a Dashboard with </a:t>
            </a:r>
            <a:r>
              <a:rPr lang="en-US" sz="3600" dirty="0" err="1">
                <a:solidFill>
                  <a:srgbClr val="0948CB"/>
                </a:solidFill>
                <a:latin typeface="Abadi" panose="020B0604020104020204" pitchFamily="34" charset="0"/>
                <a:ea typeface="+mj-ea"/>
                <a:cs typeface="+mj-cs"/>
              </a:rPr>
              <a:t>Plotly</a:t>
            </a:r>
            <a:r>
              <a:rPr lang="en-US" sz="3600" dirty="0">
                <a:solidFill>
                  <a:srgbClr val="0948CB"/>
                </a:solidFill>
                <a:latin typeface="Abadi" panose="020B0604020104020204" pitchFamily="34" charset="0"/>
                <a:ea typeface="+mj-ea"/>
                <a:cs typeface="+mj-cs"/>
              </a:rPr>
              <a:t> Dash</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rgbClr val="094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rgbClr val="094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rgbClr val="094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4981945" cy="3979585"/>
          </a:xfrm>
          <a:prstGeom prst="rect">
            <a:avLst/>
          </a:prstGeom>
        </p:spPr>
        <p:txBody>
          <a:bodyPr vert="horz" lIns="91440" tIns="45720" rIns="91440" bIns="45720" rtlCol="0" anchor="ctr">
            <a:normAutofit fontScale="92500" lnSpcReduction="20000"/>
          </a:bodyPr>
          <a:lstStyle/>
          <a:p>
            <a:pPr>
              <a:spcBef>
                <a:spcPts val="1400"/>
              </a:spcBef>
            </a:pPr>
            <a:r>
              <a:rPr lang="en-US" sz="1800" dirty="0">
                <a:latin typeface="Abadi" panose="020B0604020104020204" pitchFamily="34" charset="0"/>
              </a:rPr>
              <a:t>An interactive dashboard application is created using </a:t>
            </a:r>
            <a:r>
              <a:rPr lang="en-US" sz="1800" dirty="0" err="1">
                <a:latin typeface="Abadi" panose="020B0604020104020204" pitchFamily="34" charset="0"/>
              </a:rPr>
              <a:t>Plotly</a:t>
            </a:r>
            <a:r>
              <a:rPr lang="en-US" sz="1800" dirty="0">
                <a:latin typeface="Abadi" panose="020B0604020104020204" pitchFamily="34" charset="0"/>
              </a:rPr>
              <a:t> dash and following modules were added:</a:t>
            </a:r>
          </a:p>
          <a:p>
            <a:pPr lvl="1">
              <a:spcBef>
                <a:spcPts val="1400"/>
              </a:spcBef>
            </a:pPr>
            <a:r>
              <a:rPr lang="en-US" sz="1800" dirty="0">
                <a:latin typeface="Abadi" panose="020B0604020104020204" pitchFamily="34" charset="0"/>
              </a:rPr>
              <a:t>A drop-down component for launch site selection.</a:t>
            </a:r>
          </a:p>
          <a:p>
            <a:pPr lvl="1">
              <a:spcBef>
                <a:spcPts val="1400"/>
              </a:spcBef>
            </a:pPr>
            <a:r>
              <a:rPr lang="en-US" sz="1800" dirty="0">
                <a:latin typeface="Abadi" panose="020B0604020104020204" pitchFamily="34" charset="0"/>
              </a:rPr>
              <a:t>A call back function to display a pie-chart of success for launches from the selected launch site from the drop-down. </a:t>
            </a:r>
          </a:p>
          <a:p>
            <a:pPr lvl="1">
              <a:spcBef>
                <a:spcPts val="1400"/>
              </a:spcBef>
            </a:pPr>
            <a:r>
              <a:rPr lang="en-US" sz="1800" dirty="0">
                <a:latin typeface="Abadi" panose="020B0604020104020204" pitchFamily="34" charset="0"/>
              </a:rPr>
              <a:t>A range slider to select Payload between certain range.</a:t>
            </a:r>
          </a:p>
          <a:p>
            <a:pPr lvl="1">
              <a:spcBef>
                <a:spcPts val="1400"/>
              </a:spcBef>
            </a:pPr>
            <a:r>
              <a:rPr lang="en-US" sz="1800" dirty="0">
                <a:latin typeface="Abadi" panose="020B0604020104020204" pitchFamily="34" charset="0"/>
              </a:rPr>
              <a:t> A call back function to display the scatter-plot for launches based on the mentioned attributes such as launch sites, and payload range.</a:t>
            </a:r>
          </a:p>
          <a:p>
            <a:pPr>
              <a:spcBef>
                <a:spcPts val="1400"/>
              </a:spcBef>
            </a:pPr>
            <a:r>
              <a:rPr lang="en-US" sz="2200" dirty="0">
                <a:latin typeface="Abadi" panose="020B0604020104020204" pitchFamily="34" charset="0"/>
              </a:rPr>
              <a:t>GitHub </a:t>
            </a:r>
            <a:r>
              <a:rPr lang="en-US" sz="2200" dirty="0">
                <a:latin typeface="Abadi" panose="020B0604020104020204" pitchFamily="34" charset="0"/>
                <a:hlinkClick r:id="rId2"/>
              </a:rPr>
              <a:t>URL</a:t>
            </a:r>
            <a:r>
              <a:rPr lang="en-US" sz="2200" dirty="0">
                <a:latin typeface="Abadi" panose="020B0604020104020204" pitchFamily="34" charset="0"/>
              </a:rPr>
              <a:t> of </a:t>
            </a:r>
            <a:r>
              <a:rPr lang="en-US" sz="2200" dirty="0" err="1">
                <a:latin typeface="Abadi" panose="020B0604020104020204" pitchFamily="34" charset="0"/>
              </a:rPr>
              <a:t>Plotly</a:t>
            </a:r>
            <a:r>
              <a:rPr lang="en-US" sz="2200" dirty="0">
                <a:latin typeface="Abadi" panose="020B0604020104020204" pitchFamily="34" charset="0"/>
              </a:rPr>
              <a:t> Dash lab.</a:t>
            </a:r>
          </a:p>
          <a:p>
            <a:endParaRPr lang="en-US" sz="1400" dirty="0">
              <a:latin typeface="Abadi" panose="020B0604020104020204" pitchFamily="34" charset="0"/>
            </a:endParaRP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094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pie chart&#10;&#10;Description automatically generated with low confidence">
            <a:extLst>
              <a:ext uri="{FF2B5EF4-FFF2-40B4-BE49-F238E27FC236}">
                <a16:creationId xmlns:a16="http://schemas.microsoft.com/office/drawing/2014/main" id="{59E5C683-45E7-60D6-6C77-A98F0B68FCD6}"/>
              </a:ext>
            </a:extLst>
          </p:cNvPr>
          <p:cNvPicPr>
            <a:picLocks noChangeAspect="1"/>
          </p:cNvPicPr>
          <p:nvPr/>
        </p:nvPicPr>
        <p:blipFill rotWithShape="1">
          <a:blip r:embed="rId3"/>
          <a:srcRect l="19745" r="28675" b="-2"/>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rgbClr val="0948CB"/>
                </a:solidFill>
              </a:rPr>
              <a:pPr>
                <a:spcAft>
                  <a:spcPts val="600"/>
                </a:spcAft>
                <a:defRPr/>
              </a:pPr>
              <a:t>16</a:t>
            </a:fld>
            <a:endParaRPr lang="en-US" sz="1200" dirty="0">
              <a:solidFill>
                <a:srgbClr val="0948CB"/>
              </a:solidFill>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7094"/>
            <a:ext cx="9745589" cy="4982255"/>
          </a:xfrm>
          <a:prstGeom prst="rect">
            <a:avLst/>
          </a:prstGeom>
        </p:spPr>
        <p:txBody>
          <a:bodyPr>
            <a:normAutofit/>
          </a:bodyPr>
          <a:lstStyle/>
          <a:p>
            <a:pPr algn="just"/>
            <a:r>
              <a:rPr lang="en-US" sz="1800" dirty="0">
                <a:latin typeface="Abadi" panose="020B0604020104020204" pitchFamily="34" charset="0"/>
              </a:rPr>
              <a:t>Summary of the predictive analysis is as follows:</a:t>
            </a:r>
          </a:p>
          <a:p>
            <a:pPr lvl="1" algn="just"/>
            <a:r>
              <a:rPr lang="en-US" sz="1400" dirty="0">
                <a:latin typeface="Abadi" panose="020B0604020104020204" pitchFamily="34" charset="0"/>
              </a:rPr>
              <a:t>Performed Exploratory Data Analysis and determined Training Labels</a:t>
            </a:r>
          </a:p>
          <a:p>
            <a:pPr lvl="1" algn="just"/>
            <a:r>
              <a:rPr lang="en-US" sz="1400" dirty="0">
                <a:latin typeface="Abadi" panose="020B0604020104020204" pitchFamily="34" charset="0"/>
              </a:rPr>
              <a:t>Created a column for the ‘’class’’.</a:t>
            </a:r>
          </a:p>
          <a:p>
            <a:pPr lvl="1" algn="just"/>
            <a:r>
              <a:rPr lang="en-US" sz="1400" dirty="0">
                <a:latin typeface="Abadi" panose="020B0604020104020204" pitchFamily="34" charset="0"/>
              </a:rPr>
              <a:t>Standardized the input data</a:t>
            </a:r>
          </a:p>
          <a:p>
            <a:pPr lvl="1" algn="just"/>
            <a:r>
              <a:rPr lang="en-US" sz="1400" dirty="0">
                <a:latin typeface="Abadi" panose="020B0604020104020204" pitchFamily="34" charset="0"/>
              </a:rPr>
              <a:t>Split into training data and test data</a:t>
            </a:r>
          </a:p>
          <a:p>
            <a:pPr lvl="1" algn="just"/>
            <a:r>
              <a:rPr lang="en-US" sz="1400" dirty="0">
                <a:latin typeface="Abadi" panose="020B0604020104020204" pitchFamily="34" charset="0"/>
              </a:rPr>
              <a:t>Found the best Hyperparameter for SVM, Classification Trees , K nearest neighbors and Logistic Regression</a:t>
            </a:r>
          </a:p>
          <a:p>
            <a:pPr lvl="1" algn="just"/>
            <a:r>
              <a:rPr lang="en-US" sz="1400" dirty="0">
                <a:latin typeface="Abadi" panose="020B0604020104020204" pitchFamily="34" charset="0"/>
              </a:rPr>
              <a:t>Found the method that performed best using test data</a:t>
            </a:r>
          </a:p>
          <a:p>
            <a:pPr algn="just"/>
            <a:r>
              <a:rPr lang="en-US" sz="1800" dirty="0">
                <a:solidFill>
                  <a:schemeClr val="accent3">
                    <a:lumMod val="25000"/>
                  </a:schemeClr>
                </a:solidFill>
                <a:latin typeface="Abadi" panose="020B0604020104020204" pitchFamily="34" charset="0"/>
              </a:rPr>
              <a:t>The complete flow is as follows:</a:t>
            </a:r>
          </a:p>
          <a:p>
            <a:pPr algn="just"/>
            <a:r>
              <a:rPr lang="en-US" sz="1800" dirty="0">
                <a:solidFill>
                  <a:schemeClr val="accent3">
                    <a:lumMod val="25000"/>
                  </a:schemeClr>
                </a:solidFill>
                <a:latin typeface="Abadi" panose="020B0604020104020204" pitchFamily="34" charset="0"/>
              </a:rPr>
              <a:t>First,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was created and labels for the training data were determined by creating a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array from the “Class” column of the data using </a:t>
            </a:r>
            <a:r>
              <a:rPr lang="en-US" sz="1800" dirty="0" err="1">
                <a:solidFill>
                  <a:schemeClr val="accent3">
                    <a:lumMod val="25000"/>
                  </a:schemeClr>
                </a:solidFill>
                <a:latin typeface="Abadi" panose="020B0604020104020204" pitchFamily="34" charset="0"/>
              </a:rPr>
              <a:t>to_numpy</a:t>
            </a:r>
            <a:r>
              <a:rPr lang="en-US" sz="1800" dirty="0">
                <a:solidFill>
                  <a:schemeClr val="accent3">
                    <a:lumMod val="25000"/>
                  </a:schemeClr>
                </a:solidFill>
                <a:latin typeface="Abadi" panose="020B0604020104020204" pitchFamily="34" charset="0"/>
              </a:rPr>
              <a:t>() method and it was assigned to a variable Y.</a:t>
            </a:r>
            <a:endParaRPr lang="en-US" sz="1800" b="0" i="0" u="none" strike="noStrike" baseline="0" dirty="0">
              <a:solidFill>
                <a:srgbClr val="000000"/>
              </a:solidFill>
              <a:latin typeface="Abadi" panose="020B0604020104020204" pitchFamily="34" charset="0"/>
            </a:endParaRPr>
          </a:p>
          <a:p>
            <a:pPr algn="just"/>
            <a:r>
              <a:rPr lang="en-US" sz="1700" b="0" i="0" u="none" strike="noStrike" baseline="0" dirty="0">
                <a:solidFill>
                  <a:srgbClr val="292929"/>
                </a:solidFill>
                <a:latin typeface="Abadi" panose="020B0604020104020204" pitchFamily="34" charset="0"/>
              </a:rPr>
              <a:t>Then using </a:t>
            </a:r>
            <a:r>
              <a:rPr lang="en-US" sz="1700" b="0" i="0" u="none" strike="noStrike" baseline="0" dirty="0" err="1">
                <a:solidFill>
                  <a:srgbClr val="292929"/>
                </a:solidFill>
                <a:latin typeface="Abadi" panose="020B0604020104020204" pitchFamily="34" charset="0"/>
              </a:rPr>
              <a:t>preprocessing.StandardScaler</a:t>
            </a:r>
            <a:r>
              <a:rPr lang="en-US" sz="1700" b="0" i="0" u="none" strike="noStrike" baseline="0" dirty="0">
                <a:solidFill>
                  <a:srgbClr val="292929"/>
                </a:solidFill>
                <a:latin typeface="Abadi" panose="020B0604020104020204" pitchFamily="34" charset="0"/>
              </a:rPr>
              <a:t>() function from </a:t>
            </a:r>
            <a:r>
              <a:rPr lang="en-US" sz="1700" b="0" i="0" u="none" strike="noStrike" baseline="0" dirty="0" err="1">
                <a:solidFill>
                  <a:srgbClr val="292929"/>
                </a:solidFill>
                <a:latin typeface="Abadi" panose="020B0604020104020204" pitchFamily="34" charset="0"/>
              </a:rPr>
              <a:t>Sklearn</a:t>
            </a:r>
            <a:r>
              <a:rPr lang="en-US" sz="1700" b="0" i="0" u="none" strike="noStrike" baseline="0" dirty="0">
                <a:solidFill>
                  <a:srgbClr val="292929"/>
                </a:solidFill>
                <a:latin typeface="Abadi" panose="020B0604020104020204" pitchFamily="34" charset="0"/>
              </a:rPr>
              <a:t>, dataset was standardized.</a:t>
            </a:r>
          </a:p>
          <a:p>
            <a:pPr algn="just"/>
            <a:r>
              <a:rPr lang="en-US" sz="1700" dirty="0">
                <a:solidFill>
                  <a:srgbClr val="292929"/>
                </a:solidFill>
                <a:latin typeface="Abadi" panose="020B0604020104020204" pitchFamily="34" charset="0"/>
              </a:rPr>
              <a:t>D</a:t>
            </a:r>
            <a:r>
              <a:rPr lang="en-US" sz="1700" b="0" i="0" u="none" strike="noStrike" baseline="0" dirty="0">
                <a:solidFill>
                  <a:srgbClr val="292929"/>
                </a:solidFill>
                <a:latin typeface="Abadi" panose="020B0604020104020204" pitchFamily="34" charset="0"/>
              </a:rPr>
              <a:t>ataset was split into train-test parts using </a:t>
            </a:r>
            <a:r>
              <a:rPr lang="en-US" sz="1700" b="0" i="0" u="none" strike="noStrike" baseline="0" dirty="0" err="1">
                <a:solidFill>
                  <a:srgbClr val="292929"/>
                </a:solidFill>
                <a:latin typeface="Abadi" panose="020B0604020104020204" pitchFamily="34" charset="0"/>
              </a:rPr>
              <a:t>train_test_split</a:t>
            </a:r>
            <a:r>
              <a:rPr lang="en-US" sz="1700" b="0" i="0" u="none" strike="noStrike" baseline="0" dirty="0">
                <a:solidFill>
                  <a:srgbClr val="292929"/>
                </a:solidFill>
                <a:latin typeface="Abadi" panose="020B0604020104020204" pitchFamily="34" charset="0"/>
              </a:rPr>
              <a:t> from the </a:t>
            </a:r>
            <a:r>
              <a:rPr lang="en-US" sz="1700" b="0" i="0" u="none" strike="noStrike" baseline="0" dirty="0" err="1">
                <a:solidFill>
                  <a:srgbClr val="292929"/>
                </a:solidFill>
                <a:latin typeface="Abadi" panose="020B0604020104020204" pitchFamily="34" charset="0"/>
              </a:rPr>
              <a:t>sklearn.model_selection</a:t>
            </a:r>
            <a:r>
              <a:rPr lang="en-US" sz="1700" b="0" i="0" u="none" strike="noStrike" baseline="0" dirty="0">
                <a:solidFill>
                  <a:srgbClr val="292929"/>
                </a:solidFill>
                <a:latin typeface="Abadi" panose="020B0604020104020204" pitchFamily="34" charset="0"/>
              </a:rPr>
              <a:t> and test size is set to 0.2 with </a:t>
            </a:r>
            <a:r>
              <a:rPr lang="en-US" sz="1700" b="0" i="0" u="none" strike="noStrike" baseline="0" dirty="0" err="1">
                <a:solidFill>
                  <a:srgbClr val="292929"/>
                </a:solidFill>
                <a:latin typeface="Abadi" panose="020B0604020104020204" pitchFamily="34" charset="0"/>
              </a:rPr>
              <a:t>random_state</a:t>
            </a:r>
            <a:r>
              <a:rPr lang="en-US" sz="1700" b="0" i="0" u="none" strike="noStrike" baseline="0" dirty="0">
                <a:solidFill>
                  <a:srgbClr val="292929"/>
                </a:solidFill>
                <a:latin typeface="Abadi" panose="020B0604020104020204" pitchFamily="34" charset="0"/>
              </a:rPr>
              <a:t> equal to 2.</a:t>
            </a:r>
          </a:p>
          <a:p>
            <a:pPr algn="just"/>
            <a:r>
              <a:rPr lang="en-US" sz="1700" dirty="0">
                <a:solidFill>
                  <a:srgbClr val="292929"/>
                </a:solidFill>
                <a:latin typeface="Abadi" panose="020B0604020104020204" pitchFamily="34" charset="0"/>
              </a:rPr>
              <a:t>Finally, to find best suited model among SVM, Classification Tree, K Nearest Neighbors, and Logistic Regression, object of each of them was created along with </a:t>
            </a:r>
            <a:r>
              <a:rPr lang="en-US" sz="1700" dirty="0" err="1">
                <a:solidFill>
                  <a:srgbClr val="292929"/>
                </a:solidFill>
                <a:latin typeface="Abadi" panose="020B0604020104020204" pitchFamily="34" charset="0"/>
              </a:rPr>
              <a:t>GridSearchCV</a:t>
            </a:r>
            <a:r>
              <a:rPr lang="en-US" sz="1700" dirty="0">
                <a:solidFill>
                  <a:srgbClr val="292929"/>
                </a:solidFill>
                <a:latin typeface="Abadi" panose="020B0604020104020204" pitchFamily="34" charset="0"/>
              </a:rPr>
              <a:t> object.</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7094"/>
            <a:ext cx="9745589" cy="4982255"/>
          </a:xfrm>
          <a:prstGeom prst="rect">
            <a:avLst/>
          </a:prstGeom>
        </p:spPr>
        <p:txBody>
          <a:bodyPr>
            <a:normAutofit/>
          </a:bodyPr>
          <a:lstStyle/>
          <a:p>
            <a:pPr algn="just"/>
            <a:endParaRPr lang="en-US" sz="1800" dirty="0">
              <a:solidFill>
                <a:schemeClr val="accent3">
                  <a:lumMod val="25000"/>
                </a:schemeClr>
              </a:solidFill>
              <a:latin typeface="Abadi" panose="020B0604020104020204" pitchFamily="34" charset="0"/>
            </a:endParaRPr>
          </a:p>
          <a:p>
            <a:pPr algn="just"/>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was created and parameter cv was set to 10. Training data was fitted to this object for each of the algorithms under evaluation to obtain best hyperparameters for each of them.</a:t>
            </a:r>
          </a:p>
          <a:p>
            <a:pPr algn="just"/>
            <a:r>
              <a:rPr lang="en-US" sz="1800" dirty="0">
                <a:solidFill>
                  <a:schemeClr val="accent3">
                    <a:lumMod val="25000"/>
                  </a:schemeClr>
                </a:solidFill>
                <a:latin typeface="Abadi" panose="020B0604020104020204" pitchFamily="34" charset="0"/>
              </a:rPr>
              <a:t>Result was the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for each of the models and best parameters was displayed using </a:t>
            </a:r>
            <a:r>
              <a:rPr lang="en-US" sz="1800" dirty="0" err="1">
                <a:solidFill>
                  <a:schemeClr val="accent3">
                    <a:lumMod val="25000"/>
                  </a:schemeClr>
                </a:solidFill>
                <a:latin typeface="Abadi" panose="020B0604020104020204" pitchFamily="34" charset="0"/>
              </a:rPr>
              <a:t>best_params</a:t>
            </a:r>
            <a:r>
              <a:rPr lang="en-US" sz="1800" dirty="0">
                <a:solidFill>
                  <a:schemeClr val="accent3">
                    <a:lumMod val="25000"/>
                  </a:schemeClr>
                </a:solidFill>
                <a:latin typeface="Abadi" panose="020B0604020104020204" pitchFamily="34" charset="0"/>
              </a:rPr>
              <a:t>_ followed by respective accuracy on training set using </a:t>
            </a:r>
            <a:r>
              <a:rPr lang="en-US" sz="1800" dirty="0" err="1">
                <a:solidFill>
                  <a:schemeClr val="accent3">
                    <a:lumMod val="25000"/>
                  </a:schemeClr>
                </a:solidFill>
                <a:latin typeface="Abadi" panose="020B0604020104020204" pitchFamily="34" charset="0"/>
              </a:rPr>
              <a:t>best_score</a:t>
            </a:r>
            <a:r>
              <a:rPr lang="en-US" sz="1800" dirty="0">
                <a:solidFill>
                  <a:schemeClr val="accent3">
                    <a:lumMod val="25000"/>
                  </a:schemeClr>
                </a:solidFill>
                <a:latin typeface="Abadi" panose="020B0604020104020204" pitchFamily="34" charset="0"/>
              </a:rPr>
              <a:t>_.</a:t>
            </a:r>
          </a:p>
          <a:p>
            <a:pPr algn="just"/>
            <a:r>
              <a:rPr lang="en-US" sz="1800" dirty="0">
                <a:solidFill>
                  <a:schemeClr val="accent3">
                    <a:lumMod val="25000"/>
                  </a:schemeClr>
                </a:solidFill>
                <a:latin typeface="Abadi" panose="020B0604020104020204" pitchFamily="34" charset="0"/>
              </a:rPr>
              <a:t>At the end, accuracy on the test data was obtained using score method and confusion matrix was created to show actual and predicted results on test data.</a:t>
            </a:r>
          </a:p>
          <a:p>
            <a:pPr algn="just"/>
            <a:r>
              <a:rPr lang="en-US" sz="1800" dirty="0">
                <a:solidFill>
                  <a:schemeClr val="accent3">
                    <a:lumMod val="25000"/>
                  </a:schemeClr>
                </a:solidFill>
                <a:latin typeface="Abadi" panose="020B0604020104020204" pitchFamily="34" charset="0"/>
              </a:rPr>
              <a:t>Following is the accuracy score of each model on testing data:</a:t>
            </a:r>
          </a:p>
          <a:p>
            <a:pPr algn="just"/>
            <a:endParaRPr lang="en-US" sz="18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URL</a:t>
            </a:r>
            <a:r>
              <a:rPr lang="en-US" sz="2200" dirty="0">
                <a:solidFill>
                  <a:schemeClr val="accent3">
                    <a:lumMod val="25000"/>
                  </a:schemeClr>
                </a:solidFill>
                <a:latin typeface="Abadi" panose="020B0604020104020204" pitchFamily="34" charset="0"/>
              </a:rPr>
              <a:t> of completed predictive analysis lab.</a:t>
            </a:r>
          </a:p>
          <a:p>
            <a:pPr algn="just"/>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(Classification)(Cont.)</a:t>
            </a:r>
          </a:p>
        </p:txBody>
      </p:sp>
      <p:pic>
        <p:nvPicPr>
          <p:cNvPr id="6" name="Picture 5" descr="A picture containing text, screenshot, font, line&#10;&#10;Description automatically generated">
            <a:extLst>
              <a:ext uri="{FF2B5EF4-FFF2-40B4-BE49-F238E27FC236}">
                <a16:creationId xmlns:a16="http://schemas.microsoft.com/office/drawing/2014/main" id="{80AEA34A-5050-0A3C-BF7E-3388AE3CFC82}"/>
              </a:ext>
            </a:extLst>
          </p:cNvPr>
          <p:cNvPicPr>
            <a:picLocks noChangeAspect="1"/>
          </p:cNvPicPr>
          <p:nvPr/>
        </p:nvPicPr>
        <p:blipFill>
          <a:blip r:embed="rId4"/>
          <a:stretch>
            <a:fillRect/>
          </a:stretch>
        </p:blipFill>
        <p:spPr>
          <a:xfrm>
            <a:off x="1118187" y="4182476"/>
            <a:ext cx="3589331" cy="960203"/>
          </a:xfrm>
          <a:prstGeom prst="rect">
            <a:avLst/>
          </a:prstGeom>
        </p:spPr>
      </p:pic>
    </p:spTree>
    <p:extLst>
      <p:ext uri="{BB962C8B-B14F-4D97-AF65-F5344CB8AC3E}">
        <p14:creationId xmlns:p14="http://schemas.microsoft.com/office/powerpoint/2010/main" val="2401141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4672"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948CB"/>
                </a:solidFill>
                <a:latin typeface="Abadi" panose="020B0604020104020204" pitchFamily="34" charset="0"/>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04672" y="1920240"/>
            <a:ext cx="5900928" cy="449387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Executive Summary</a:t>
            </a:r>
          </a:p>
          <a:p>
            <a:pPr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Introduction</a:t>
            </a:r>
          </a:p>
          <a:p>
            <a:pPr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Methodology</a:t>
            </a:r>
          </a:p>
          <a:p>
            <a:pPr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Results</a:t>
            </a:r>
          </a:p>
          <a:p>
            <a:pPr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Conclusion</a:t>
            </a:r>
          </a:p>
          <a:p>
            <a:pPr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Appendix</a:t>
            </a:r>
          </a:p>
        </p:txBody>
      </p:sp>
      <p:grpSp>
        <p:nvGrpSpPr>
          <p:cNvPr id="30" name="Group 29">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31" name="Freeform: Shape 30">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Graphic 22" descr="Check List">
            <a:extLst>
              <a:ext uri="{FF2B5EF4-FFF2-40B4-BE49-F238E27FC236}">
                <a16:creationId xmlns:a16="http://schemas.microsoft.com/office/drawing/2014/main" id="{239EB4A8-49AE-ADF5-0AC0-6F464E86A3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948CB"/>
                </a:solidFill>
              </a:rPr>
              <a:pPr>
                <a:spcAft>
                  <a:spcPts val="600"/>
                </a:spcAft>
              </a:pPr>
              <a:t>2</a:t>
            </a:fld>
            <a:endParaRPr lang="en-US" dirty="0">
              <a:solidFill>
                <a:srgbClr val="0948CB"/>
              </a:solidFill>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3600" kern="1200" dirty="0">
                <a:solidFill>
                  <a:srgbClr val="0948CB"/>
                </a:solidFill>
                <a:latin typeface="Abadi" panose="020B0604020104020204" pitchFamily="34" charset="0"/>
                <a:ea typeface="+mj-ea"/>
                <a:cs typeface="+mj-cs"/>
              </a:rPr>
              <a:t>Flight Number vs. Launch Site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1"/>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picture containing text, screenshot, font, line&#10;&#10;Description automatically generated">
            <a:extLst>
              <a:ext uri="{FF2B5EF4-FFF2-40B4-BE49-F238E27FC236}">
                <a16:creationId xmlns:a16="http://schemas.microsoft.com/office/drawing/2014/main" id="{3CE6970A-6220-75B5-EFAE-83FCC2F404E1}"/>
              </a:ext>
            </a:extLst>
          </p:cNvPr>
          <p:cNvPicPr>
            <a:picLocks noChangeAspect="1"/>
          </p:cNvPicPr>
          <p:nvPr/>
        </p:nvPicPr>
        <p:blipFill>
          <a:blip r:embed="rId2"/>
          <a:stretch>
            <a:fillRect/>
          </a:stretch>
        </p:blipFill>
        <p:spPr>
          <a:xfrm>
            <a:off x="659914" y="864989"/>
            <a:ext cx="10872172" cy="263650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lgn="just">
              <a:spcBef>
                <a:spcPts val="1400"/>
              </a:spcBef>
            </a:pPr>
            <a:endParaRPr lang="en-US" sz="1800" dirty="0">
              <a:latin typeface="Abadi" panose="020B0604020104020204" pitchFamily="34" charset="0"/>
            </a:endParaRPr>
          </a:p>
          <a:p>
            <a:pPr algn="just">
              <a:spcBef>
                <a:spcPts val="1400"/>
              </a:spcBef>
            </a:pPr>
            <a:r>
              <a:rPr lang="en-US" sz="1800" dirty="0">
                <a:latin typeface="Abadi" panose="020B0604020104020204" pitchFamily="34" charset="0"/>
              </a:rPr>
              <a:t>With increasing flight number, failure rate decreases significantly. For launch sites KSC LC 39A and CCFS SLC 40, success rate becomes 100% after flight number 77.</a:t>
            </a:r>
          </a:p>
          <a:p>
            <a:pPr algn="just">
              <a:spcBef>
                <a:spcPts val="1400"/>
              </a:spcBef>
            </a:pPr>
            <a:r>
              <a:rPr lang="en-US" sz="1800" dirty="0">
                <a:latin typeface="Abadi" panose="020B0604020104020204" pitchFamily="34" charset="0"/>
              </a:rPr>
              <a:t>While, in launch site VAFB SLC 4E, success rate is 100% after flight number 50.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0948CB"/>
                </a:solidFill>
              </a:rPr>
              <a:pPr>
                <a:spcAft>
                  <a:spcPts val="600"/>
                </a:spcAft>
              </a:pPr>
              <a:t>21</a:t>
            </a:fld>
            <a:endParaRPr lang="en-US" sz="1200" dirty="0">
              <a:solidFill>
                <a:srgbClr val="0948CB"/>
              </a:solidFill>
            </a:endParaRPr>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3600" kern="1200" dirty="0">
                <a:solidFill>
                  <a:srgbClr val="0948CB"/>
                </a:solidFill>
                <a:latin typeface="Abadi" panose="020B0604020104020204" pitchFamily="34" charset="0"/>
                <a:ea typeface="+mj-ea"/>
                <a:cs typeface="+mj-cs"/>
              </a:rPr>
              <a:t>Payload vs. Launch Site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1"/>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picture containing screenshot, text, line&#10;&#10;Description automatically generated">
            <a:extLst>
              <a:ext uri="{FF2B5EF4-FFF2-40B4-BE49-F238E27FC236}">
                <a16:creationId xmlns:a16="http://schemas.microsoft.com/office/drawing/2014/main" id="{F67D279F-8112-2299-82EA-338CBBE0437C}"/>
              </a:ext>
            </a:extLst>
          </p:cNvPr>
          <p:cNvPicPr>
            <a:picLocks noChangeAspect="1"/>
          </p:cNvPicPr>
          <p:nvPr/>
        </p:nvPicPr>
        <p:blipFill>
          <a:blip r:embed="rId2"/>
          <a:stretch>
            <a:fillRect/>
          </a:stretch>
        </p:blipFill>
        <p:spPr>
          <a:xfrm>
            <a:off x="659914" y="1123204"/>
            <a:ext cx="10872172" cy="21200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lgn="just">
              <a:spcBef>
                <a:spcPts val="1400"/>
              </a:spcBef>
            </a:pPr>
            <a:endParaRPr lang="en-US" sz="1800" dirty="0">
              <a:latin typeface="Abadi" panose="020B0604020104020204" pitchFamily="34" charset="0"/>
            </a:endParaRPr>
          </a:p>
          <a:p>
            <a:pPr algn="just">
              <a:spcBef>
                <a:spcPts val="1400"/>
              </a:spcBef>
            </a:pPr>
            <a:r>
              <a:rPr lang="en-US" sz="1800" dirty="0">
                <a:latin typeface="Abadi" panose="020B0604020104020204" pitchFamily="34" charset="0"/>
              </a:rPr>
              <a:t>If you observe Payload Vs. Launch Site scatter point chart you will find for the VAFB-SLC launch site, there are no rockets launched for heavy payload mass(greater than 10000).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0948CB"/>
                </a:solidFill>
              </a:rPr>
              <a:pPr>
                <a:spcAft>
                  <a:spcPts val="600"/>
                </a:spcAft>
              </a:pPr>
              <a:t>22</a:t>
            </a:fld>
            <a:endParaRPr lang="en-US" sz="1200" dirty="0">
              <a:solidFill>
                <a:srgbClr val="0948CB"/>
              </a:solidFill>
            </a:endParaRPr>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3600" dirty="0">
                <a:solidFill>
                  <a:srgbClr val="0948CB"/>
                </a:solidFill>
                <a:latin typeface="Abadi" panose="020B0604020104020204" pitchFamily="34" charset="0"/>
                <a:ea typeface="+mj-ea"/>
                <a:cs typeface="+mj-cs"/>
              </a:rPr>
              <a:t>Success Rate vs. Orbit Type</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rgbClr val="094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rgbClr val="094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rgbClr val="094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719" y="2330505"/>
            <a:ext cx="4559425" cy="3979585"/>
          </a:xfrm>
          <a:prstGeom prst="rect">
            <a:avLst/>
          </a:prstGeom>
        </p:spPr>
        <p:txBody>
          <a:bodyPr vert="horz" lIns="91440" tIns="45720" rIns="91440" bIns="45720" rtlCol="0" anchor="ctr">
            <a:normAutofit/>
          </a:bodyPr>
          <a:lstStyle/>
          <a:p>
            <a:pPr algn="just">
              <a:spcBef>
                <a:spcPts val="1400"/>
              </a:spcBef>
            </a:pPr>
            <a:r>
              <a:rPr lang="en-US" sz="1800" dirty="0">
                <a:latin typeface="Abadi" panose="020B0604020104020204" pitchFamily="34" charset="0"/>
              </a:rPr>
              <a:t>Orbits ES-L1, GEO, HEO, and SSO have success rate of 100%.</a:t>
            </a:r>
          </a:p>
          <a:p>
            <a:pPr algn="just">
              <a:spcBef>
                <a:spcPts val="1400"/>
              </a:spcBef>
            </a:pPr>
            <a:r>
              <a:rPr lang="en-US" sz="1800" dirty="0">
                <a:latin typeface="Abadi" panose="020B0604020104020204" pitchFamily="34" charset="0"/>
              </a:rPr>
              <a:t>Orbits GTO, ISS, LEO, MEO, and PO have success rate greater than 50%.</a:t>
            </a:r>
          </a:p>
          <a:p>
            <a:pPr algn="just">
              <a:spcBef>
                <a:spcPts val="1400"/>
              </a:spcBef>
            </a:pPr>
            <a:r>
              <a:rPr lang="en-US" sz="1800" dirty="0">
                <a:latin typeface="Abadi" panose="020B0604020104020204" pitchFamily="34" charset="0"/>
              </a:rPr>
              <a:t>While SO orbit has the lowest success rate of 0%.</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094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rgbClr val="0948CB"/>
                </a:solidFill>
              </a:rPr>
              <a:pPr>
                <a:spcAft>
                  <a:spcPts val="600"/>
                </a:spcAft>
                <a:defRPr/>
              </a:pPr>
              <a:t>23</a:t>
            </a:fld>
            <a:endParaRPr lang="en-US" sz="1200" dirty="0">
              <a:solidFill>
                <a:srgbClr val="0948CB"/>
              </a:solidFill>
            </a:endParaRPr>
          </a:p>
        </p:txBody>
      </p:sp>
      <p:pic>
        <p:nvPicPr>
          <p:cNvPr id="8" name="Picture 7" descr="A picture containing text, screenshot, font, number&#10;&#10;Description automatically generated">
            <a:extLst>
              <a:ext uri="{FF2B5EF4-FFF2-40B4-BE49-F238E27FC236}">
                <a16:creationId xmlns:a16="http://schemas.microsoft.com/office/drawing/2014/main" id="{3D6EEBF3-71FE-DBE1-E9A5-92EA6A53358A}"/>
              </a:ext>
            </a:extLst>
          </p:cNvPr>
          <p:cNvPicPr>
            <a:picLocks noChangeAspect="1"/>
          </p:cNvPicPr>
          <p:nvPr/>
        </p:nvPicPr>
        <p:blipFill>
          <a:blip r:embed="rId2"/>
          <a:stretch>
            <a:fillRect/>
          </a:stretch>
        </p:blipFill>
        <p:spPr>
          <a:xfrm>
            <a:off x="5773172" y="541286"/>
            <a:ext cx="5854663" cy="580286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3600" kern="1200" dirty="0">
                <a:solidFill>
                  <a:srgbClr val="0948CB"/>
                </a:solidFill>
                <a:latin typeface="Abadi" panose="020B0604020104020204" pitchFamily="34" charset="0"/>
                <a:ea typeface="+mj-ea"/>
                <a:cs typeface="+mj-cs"/>
              </a:rPr>
              <a:t>Flight Number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1"/>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picture containing text, screenshot, font, line&#10;&#10;Description automatically generated">
            <a:extLst>
              <a:ext uri="{FF2B5EF4-FFF2-40B4-BE49-F238E27FC236}">
                <a16:creationId xmlns:a16="http://schemas.microsoft.com/office/drawing/2014/main" id="{38FE4A43-A446-65B4-1D91-0CCCDB348D49}"/>
              </a:ext>
            </a:extLst>
          </p:cNvPr>
          <p:cNvPicPr>
            <a:picLocks noChangeAspect="1"/>
          </p:cNvPicPr>
          <p:nvPr/>
        </p:nvPicPr>
        <p:blipFill>
          <a:blip r:embed="rId2"/>
          <a:stretch>
            <a:fillRect/>
          </a:stretch>
        </p:blipFill>
        <p:spPr>
          <a:xfrm>
            <a:off x="659914" y="1123204"/>
            <a:ext cx="10872172" cy="21200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marL="0" indent="0" algn="just">
              <a:spcBef>
                <a:spcPts val="1400"/>
              </a:spcBef>
              <a:buNone/>
            </a:pPr>
            <a:endParaRPr lang="en-US" sz="1800" dirty="0">
              <a:latin typeface="Abadi" panose="020B0604020104020204" pitchFamily="34" charset="0"/>
            </a:endParaRPr>
          </a:p>
          <a:p>
            <a:pPr algn="just">
              <a:spcBef>
                <a:spcPts val="1400"/>
              </a:spcBef>
            </a:pPr>
            <a:r>
              <a:rPr lang="en-US" sz="1800" dirty="0">
                <a:latin typeface="Abadi" panose="020B0604020104020204" pitchFamily="34" charset="0"/>
              </a:rPr>
              <a:t>You should see that in the LEO orbit the Success appears related to the number of flights; on the other hand, there seems to be no relationship between flight number when in GTO orbit.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0948CB"/>
                </a:solidFill>
              </a:rPr>
              <a:pPr>
                <a:spcAft>
                  <a:spcPts val="600"/>
                </a:spcAft>
              </a:pPr>
              <a:t>24</a:t>
            </a:fld>
            <a:endParaRPr lang="en-US" sz="1200" dirty="0">
              <a:solidFill>
                <a:srgbClr val="0948CB"/>
              </a:solidFill>
            </a:endParaRPr>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948CB"/>
                </a:solidFill>
                <a:latin typeface="Abadi" panose="020B0604020104020204" pitchFamily="34" charset="0"/>
                <a:ea typeface="+mj-ea"/>
                <a:cs typeface="+mj-cs"/>
              </a:rPr>
              <a:t>Payload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1"/>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picture containing text, screenshot, font, line&#10;&#10;Description automatically generated">
            <a:extLst>
              <a:ext uri="{FF2B5EF4-FFF2-40B4-BE49-F238E27FC236}">
                <a16:creationId xmlns:a16="http://schemas.microsoft.com/office/drawing/2014/main" id="{C1D1A487-4C37-4A50-3C0B-B4D71F99F550}"/>
              </a:ext>
            </a:extLst>
          </p:cNvPr>
          <p:cNvPicPr>
            <a:picLocks noChangeAspect="1"/>
          </p:cNvPicPr>
          <p:nvPr/>
        </p:nvPicPr>
        <p:blipFill>
          <a:blip r:embed="rId2"/>
          <a:stretch>
            <a:fillRect/>
          </a:stretch>
        </p:blipFill>
        <p:spPr>
          <a:xfrm>
            <a:off x="659914" y="864989"/>
            <a:ext cx="10872172" cy="263650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89393"/>
            <a:ext cx="6382966" cy="2216512"/>
          </a:xfrm>
          <a:prstGeom prst="rect">
            <a:avLst/>
          </a:prstGeom>
        </p:spPr>
        <p:txBody>
          <a:bodyPr vert="horz" lIns="91440" tIns="45720" rIns="91440" bIns="45720" rtlCol="0">
            <a:normAutofit/>
          </a:bodyPr>
          <a:lstStyle/>
          <a:p>
            <a:pPr algn="just"/>
            <a:endParaRPr lang="en-US" sz="1800" dirty="0">
              <a:latin typeface="Abadi" panose="020B0604020104020204" pitchFamily="34" charset="0"/>
            </a:endParaRPr>
          </a:p>
          <a:p>
            <a:pPr algn="just"/>
            <a:r>
              <a:rPr lang="en-US" sz="1800" dirty="0">
                <a:latin typeface="Abadi" panose="020B0604020104020204" pitchFamily="34" charset="0"/>
              </a:rPr>
              <a:t>With heavy payloads the successful landing or positive landing rate are more for Polar, LEO and ISS.</a:t>
            </a:r>
          </a:p>
          <a:p>
            <a:pPr algn="just"/>
            <a:r>
              <a:rPr lang="en-US" sz="1800" dirty="0">
                <a:latin typeface="Abadi" panose="020B0604020104020204" pitchFamily="34" charset="0"/>
              </a:rPr>
              <a:t>However, for GTO we cannot distinguish this well as both positive landing rate and negative landing(unsuccessful mission) are both there here.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0948CB"/>
                </a:solidFill>
              </a:rPr>
              <a:pPr>
                <a:spcAft>
                  <a:spcPts val="600"/>
                </a:spcAft>
              </a:pPr>
              <a:t>25</a:t>
            </a:fld>
            <a:endParaRPr lang="en-US" sz="1200" dirty="0">
              <a:solidFill>
                <a:srgbClr val="0948CB"/>
              </a:solidFill>
            </a:endParaRP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3600" kern="1200" dirty="0">
                <a:solidFill>
                  <a:srgbClr val="0948CB"/>
                </a:solidFill>
                <a:latin typeface="Abadi" panose="020B0604020104020204" pitchFamily="34" charset="0"/>
                <a:ea typeface="+mj-ea"/>
                <a:cs typeface="+mj-cs"/>
              </a:rPr>
              <a:t>Launch Success Yearly Trend</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rgbClr val="0948CB"/>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lgn="just"/>
            <a:r>
              <a:rPr lang="en-US" sz="1800" dirty="0">
                <a:latin typeface="Abadi" panose="020B0604020104020204" pitchFamily="34" charset="0"/>
              </a:rPr>
              <a:t>You can observe that the success rate since 2013 kept increasing till 2020.</a:t>
            </a:r>
          </a:p>
        </p:txBody>
      </p:sp>
      <p:pic>
        <p:nvPicPr>
          <p:cNvPr id="6" name="Picture 5" descr="A picture containing diagram, line, plot, slope&#10;&#10;Description automatically generated">
            <a:extLst>
              <a:ext uri="{FF2B5EF4-FFF2-40B4-BE49-F238E27FC236}">
                <a16:creationId xmlns:a16="http://schemas.microsoft.com/office/drawing/2014/main" id="{0E98BA99-FB7D-050F-34BE-A58C0416E9FF}"/>
              </a:ext>
            </a:extLst>
          </p:cNvPr>
          <p:cNvPicPr>
            <a:picLocks noChangeAspect="1"/>
          </p:cNvPicPr>
          <p:nvPr/>
        </p:nvPicPr>
        <p:blipFill>
          <a:blip r:embed="rId2"/>
          <a:stretch>
            <a:fillRect/>
          </a:stretch>
        </p:blipFill>
        <p:spPr>
          <a:xfrm>
            <a:off x="4654296" y="1815256"/>
            <a:ext cx="6903720" cy="322748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0948CB"/>
                </a:solidFill>
              </a:rPr>
              <a:pPr>
                <a:spcAft>
                  <a:spcPts val="600"/>
                </a:spcAft>
              </a:pPr>
              <a:t>26</a:t>
            </a:fld>
            <a:endParaRPr lang="en-US" sz="1200" dirty="0">
              <a:solidFill>
                <a:srgbClr val="0948CB"/>
              </a:solidFill>
            </a:endParaRPr>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Used DISTINCT to select unique launch sites</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   from the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picture containing text, screenshot, font, line&#10;&#10;Description automatically generated">
            <a:extLst>
              <a:ext uri="{FF2B5EF4-FFF2-40B4-BE49-F238E27FC236}">
                <a16:creationId xmlns:a16="http://schemas.microsoft.com/office/drawing/2014/main" id="{3971E2E8-EE2B-23A1-0835-3F7C9B70811C}"/>
              </a:ext>
            </a:extLst>
          </p:cNvPr>
          <p:cNvPicPr>
            <a:picLocks noChangeAspect="1"/>
          </p:cNvPicPr>
          <p:nvPr/>
        </p:nvPicPr>
        <p:blipFill>
          <a:blip r:embed="rId3"/>
          <a:stretch>
            <a:fillRect/>
          </a:stretch>
        </p:blipFill>
        <p:spPr>
          <a:xfrm>
            <a:off x="1081746" y="2230625"/>
            <a:ext cx="5128704" cy="533446"/>
          </a:xfrm>
          <a:prstGeom prst="rect">
            <a:avLst/>
          </a:prstGeom>
        </p:spPr>
      </p:pic>
      <p:pic>
        <p:nvPicPr>
          <p:cNvPr id="8" name="Picture 7" descr="A screenshot of a computer&#10;&#10;Description automatically generated with low confidence">
            <a:extLst>
              <a:ext uri="{FF2B5EF4-FFF2-40B4-BE49-F238E27FC236}">
                <a16:creationId xmlns:a16="http://schemas.microsoft.com/office/drawing/2014/main" id="{CDB9140E-34D5-6D8B-F274-CDBB4037F0A6}"/>
              </a:ext>
            </a:extLst>
          </p:cNvPr>
          <p:cNvPicPr>
            <a:picLocks noChangeAspect="1"/>
          </p:cNvPicPr>
          <p:nvPr/>
        </p:nvPicPr>
        <p:blipFill>
          <a:blip r:embed="rId4"/>
          <a:stretch>
            <a:fillRect/>
          </a:stretch>
        </p:blipFill>
        <p:spPr>
          <a:xfrm>
            <a:off x="6305438" y="2230625"/>
            <a:ext cx="4968671" cy="283488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41657"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Used LIKE in where clause with ‘%’ to find 5 records starts with ‘CCA’ using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CE3FF87-7CFE-E984-C7C0-8C0F3C923E6B}"/>
              </a:ext>
            </a:extLst>
          </p:cNvPr>
          <p:cNvPicPr>
            <a:picLocks noChangeAspect="1"/>
          </p:cNvPicPr>
          <p:nvPr/>
        </p:nvPicPr>
        <p:blipFill>
          <a:blip r:embed="rId3"/>
          <a:stretch>
            <a:fillRect/>
          </a:stretch>
        </p:blipFill>
        <p:spPr>
          <a:xfrm>
            <a:off x="1080332" y="2260100"/>
            <a:ext cx="6218459" cy="457240"/>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CF679C20-C224-0155-74B6-F76DBE0F3146}"/>
              </a:ext>
            </a:extLst>
          </p:cNvPr>
          <p:cNvPicPr>
            <a:picLocks noChangeAspect="1"/>
          </p:cNvPicPr>
          <p:nvPr/>
        </p:nvPicPr>
        <p:blipFill>
          <a:blip r:embed="rId4"/>
          <a:stretch>
            <a:fillRect/>
          </a:stretch>
        </p:blipFill>
        <p:spPr>
          <a:xfrm>
            <a:off x="1080332" y="3455265"/>
            <a:ext cx="9557549" cy="257030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Used SUM to calculate total payload mass for the customer NASA (CRS) from SPACEXTBL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950EA4D-2E5D-7AC7-4DDB-16709781ABCD}"/>
              </a:ext>
            </a:extLst>
          </p:cNvPr>
          <p:cNvPicPr>
            <a:picLocks noChangeAspect="1"/>
          </p:cNvPicPr>
          <p:nvPr/>
        </p:nvPicPr>
        <p:blipFill>
          <a:blip r:embed="rId3"/>
          <a:stretch>
            <a:fillRect/>
          </a:stretch>
        </p:blipFill>
        <p:spPr>
          <a:xfrm>
            <a:off x="1107970" y="2292595"/>
            <a:ext cx="7094835" cy="426757"/>
          </a:xfrm>
          <a:prstGeom prst="rect">
            <a:avLst/>
          </a:prstGeom>
        </p:spPr>
      </p:pic>
      <p:pic>
        <p:nvPicPr>
          <p:cNvPr id="8" name="Picture 7" descr="A screenshot of a computer&#10;&#10;Description automatically generated with low confidence">
            <a:extLst>
              <a:ext uri="{FF2B5EF4-FFF2-40B4-BE49-F238E27FC236}">
                <a16:creationId xmlns:a16="http://schemas.microsoft.com/office/drawing/2014/main" id="{9711DF23-7AEE-AF2C-960F-7007CB383443}"/>
              </a:ext>
            </a:extLst>
          </p:cNvPr>
          <p:cNvPicPr>
            <a:picLocks noChangeAspect="1"/>
          </p:cNvPicPr>
          <p:nvPr/>
        </p:nvPicPr>
        <p:blipFill>
          <a:blip r:embed="rId4"/>
          <a:stretch>
            <a:fillRect/>
          </a:stretch>
        </p:blipFill>
        <p:spPr>
          <a:xfrm>
            <a:off x="1107970" y="3653632"/>
            <a:ext cx="7125317" cy="19661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5">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7" name="Group 27">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29" name="Freeform: Shape 28">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29">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0">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1">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32">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9" name="Title 1">
            <a:extLst>
              <a:ext uri="{FF2B5EF4-FFF2-40B4-BE49-F238E27FC236}">
                <a16:creationId xmlns:a16="http://schemas.microsoft.com/office/drawing/2014/main" id="{6CA66F18-AF00-434A-AB3C-61097BEAE5FA}"/>
              </a:ext>
            </a:extLst>
          </p:cNvPr>
          <p:cNvSpPr txBox="1">
            <a:spLocks/>
          </p:cNvSpPr>
          <p:nvPr/>
        </p:nvSpPr>
        <p:spPr>
          <a:xfrm>
            <a:off x="804672" y="2053641"/>
            <a:ext cx="3669161" cy="27600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Abadi" panose="020B0604020104020204" pitchFamily="34" charset="0"/>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151120" y="801866"/>
            <a:ext cx="6245538" cy="5230634"/>
          </a:xfrm>
          <a:prstGeom prst="rect">
            <a:avLst/>
          </a:prstGeom>
          <a:no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800" b="1" dirty="0">
                <a:solidFill>
                  <a:schemeClr val="tx2"/>
                </a:solidFill>
                <a:latin typeface="Abadi" panose="020B0604020104020204" pitchFamily="34" charset="0"/>
              </a:rPr>
              <a:t>Summary of methodologies on SpaceX data</a:t>
            </a:r>
          </a:p>
          <a:p>
            <a:pPr lvl="1"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Data Collection using SpaceX API and Web Scraping</a:t>
            </a:r>
          </a:p>
          <a:p>
            <a:pPr lvl="1"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Data Wrangling</a:t>
            </a:r>
          </a:p>
          <a:p>
            <a:pPr lvl="1"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Exploratory Data Analysis (EDA) with SQL</a:t>
            </a:r>
          </a:p>
          <a:p>
            <a:pPr lvl="1"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EDA with Data Visualization</a:t>
            </a:r>
          </a:p>
          <a:p>
            <a:pPr lvl="1"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Interactive Visual Analysis and Dashboard using Folium and </a:t>
            </a:r>
            <a:r>
              <a:rPr lang="en-US" sz="1800" dirty="0" err="1">
                <a:solidFill>
                  <a:schemeClr val="tx2"/>
                </a:solidFill>
                <a:latin typeface="Abadi" panose="020B0604020104020204" pitchFamily="34" charset="0"/>
              </a:rPr>
              <a:t>Plotly</a:t>
            </a:r>
            <a:r>
              <a:rPr lang="en-US" sz="1800" dirty="0">
                <a:solidFill>
                  <a:schemeClr val="tx2"/>
                </a:solidFill>
                <a:latin typeface="Abadi" panose="020B0604020104020204" pitchFamily="34" charset="0"/>
              </a:rPr>
              <a:t> Dash</a:t>
            </a:r>
          </a:p>
          <a:p>
            <a:pPr lvl="1"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Training and Prediction</a:t>
            </a:r>
          </a:p>
          <a:p>
            <a:pPr marL="0" indent="0" algn="just">
              <a:spcBef>
                <a:spcPts val="1400"/>
              </a:spcBef>
              <a:buNone/>
            </a:pPr>
            <a:r>
              <a:rPr lang="en-US" sz="1800" b="1" dirty="0">
                <a:solidFill>
                  <a:schemeClr val="tx2"/>
                </a:solidFill>
                <a:latin typeface="Abadi" panose="020B0604020104020204" pitchFamily="34" charset="0"/>
              </a:rPr>
              <a:t>Summary of all results</a:t>
            </a:r>
          </a:p>
          <a:p>
            <a:pPr lvl="1"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Data Exploration Results</a:t>
            </a:r>
          </a:p>
          <a:p>
            <a:pPr lvl="1"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Data Visualization Results</a:t>
            </a:r>
          </a:p>
          <a:p>
            <a:pPr lvl="1" algn="just">
              <a:spcBef>
                <a:spcPts val="1400"/>
              </a:spcBef>
              <a:buFont typeface="Arial" panose="020B0604020202020204" pitchFamily="34" charset="0"/>
              <a:buChar char="•"/>
            </a:pPr>
            <a:r>
              <a:rPr lang="en-US" sz="1800" dirty="0">
                <a:solidFill>
                  <a:schemeClr val="tx2"/>
                </a:solidFill>
                <a:latin typeface="Abadi" panose="020B0604020104020204" pitchFamily="34" charset="0"/>
              </a:rPr>
              <a:t>Prediction (Classification) Result</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948CB"/>
                </a:solidFill>
              </a:rPr>
              <a:pPr>
                <a:spcAft>
                  <a:spcPts val="600"/>
                </a:spcAft>
              </a:pPr>
              <a:t>3</a:t>
            </a:fld>
            <a:endParaRPr lang="en-US" dirty="0">
              <a:solidFill>
                <a:srgbClr val="0948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Used AVG to find average payload mass for booster version F9 v1.1 from SPACEXTBL</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A60E295-C32D-B64E-2BA9-01D77937E63E}"/>
              </a:ext>
            </a:extLst>
          </p:cNvPr>
          <p:cNvPicPr>
            <a:picLocks noChangeAspect="1"/>
          </p:cNvPicPr>
          <p:nvPr/>
        </p:nvPicPr>
        <p:blipFill>
          <a:blip r:embed="rId3"/>
          <a:stretch>
            <a:fillRect/>
          </a:stretch>
        </p:blipFill>
        <p:spPr>
          <a:xfrm>
            <a:off x="1093993" y="2278940"/>
            <a:ext cx="8584845" cy="350550"/>
          </a:xfrm>
          <a:prstGeom prst="rect">
            <a:avLst/>
          </a:prstGeom>
        </p:spPr>
      </p:pic>
      <p:pic>
        <p:nvPicPr>
          <p:cNvPr id="8" name="Picture 7" descr="A picture containing text, font, line, screenshot&#10;&#10;Description automatically generated">
            <a:extLst>
              <a:ext uri="{FF2B5EF4-FFF2-40B4-BE49-F238E27FC236}">
                <a16:creationId xmlns:a16="http://schemas.microsoft.com/office/drawing/2014/main" id="{4C62572D-76AE-4F1F-1BC8-8EF930313D8A}"/>
              </a:ext>
            </a:extLst>
          </p:cNvPr>
          <p:cNvPicPr>
            <a:picLocks noChangeAspect="1"/>
          </p:cNvPicPr>
          <p:nvPr/>
        </p:nvPicPr>
        <p:blipFill>
          <a:blip r:embed="rId4"/>
          <a:stretch>
            <a:fillRect/>
          </a:stretch>
        </p:blipFill>
        <p:spPr>
          <a:xfrm>
            <a:off x="1093993" y="3604802"/>
            <a:ext cx="8961897" cy="20042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a:rPr>
              <a:t>Used MIN to find first date on which landing outcome on the ground pad was a success.</a:t>
            </a:r>
          </a:p>
          <a:p>
            <a:pPr algn="just">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F47F39A-2C3B-CB12-F028-F849ECD05475}"/>
              </a:ext>
            </a:extLst>
          </p:cNvPr>
          <p:cNvPicPr>
            <a:picLocks noChangeAspect="1"/>
          </p:cNvPicPr>
          <p:nvPr/>
        </p:nvPicPr>
        <p:blipFill>
          <a:blip r:embed="rId3"/>
          <a:stretch>
            <a:fillRect/>
          </a:stretch>
        </p:blipFill>
        <p:spPr>
          <a:xfrm>
            <a:off x="1072535" y="2226388"/>
            <a:ext cx="8330257" cy="525438"/>
          </a:xfrm>
          <a:prstGeom prst="rect">
            <a:avLst/>
          </a:prstGeom>
        </p:spPr>
      </p:pic>
      <p:pic>
        <p:nvPicPr>
          <p:cNvPr id="8" name="Picture 7" descr="A picture containing text, font, line, screenshot&#10;&#10;Description automatically generated">
            <a:extLst>
              <a:ext uri="{FF2B5EF4-FFF2-40B4-BE49-F238E27FC236}">
                <a16:creationId xmlns:a16="http://schemas.microsoft.com/office/drawing/2014/main" id="{7000CA58-866E-318B-1E8D-6818D3E23BC5}"/>
              </a:ext>
            </a:extLst>
          </p:cNvPr>
          <p:cNvPicPr>
            <a:picLocks noChangeAspect="1"/>
          </p:cNvPicPr>
          <p:nvPr/>
        </p:nvPicPr>
        <p:blipFill>
          <a:blip r:embed="rId4"/>
          <a:stretch>
            <a:fillRect/>
          </a:stretch>
        </p:blipFill>
        <p:spPr>
          <a:xfrm>
            <a:off x="1072535" y="3561817"/>
            <a:ext cx="8687553" cy="23395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Used AND </a:t>
            </a:r>
            <a:r>
              <a:rPr lang="en-US" sz="2200" dirty="0" err="1">
                <a:solidFill>
                  <a:schemeClr val="accent3">
                    <a:lumMod val="25000"/>
                  </a:schemeClr>
                </a:solidFill>
                <a:latin typeface="Abadi" panose="020B0604020104020204" pitchFamily="34" charset="0"/>
              </a:rPr>
              <a:t>and</a:t>
            </a:r>
            <a:r>
              <a:rPr lang="en-US" sz="2200" dirty="0">
                <a:solidFill>
                  <a:schemeClr val="accent3">
                    <a:lumMod val="25000"/>
                  </a:schemeClr>
                </a:solidFill>
                <a:latin typeface="Abadi" panose="020B0604020104020204" pitchFamily="34" charset="0"/>
              </a:rPr>
              <a:t> BETWEEN operators to find boosters with payload in between 4000 and 6000, and it was landed successfully on a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5574A67-A991-8715-8D09-094B43BEAEF9}"/>
              </a:ext>
            </a:extLst>
          </p:cNvPr>
          <p:cNvPicPr>
            <a:picLocks noChangeAspect="1"/>
          </p:cNvPicPr>
          <p:nvPr/>
        </p:nvPicPr>
        <p:blipFill>
          <a:blip r:embed="rId3"/>
          <a:stretch>
            <a:fillRect/>
          </a:stretch>
        </p:blipFill>
        <p:spPr>
          <a:xfrm>
            <a:off x="1063924" y="2541567"/>
            <a:ext cx="9451675" cy="401638"/>
          </a:xfrm>
          <a:prstGeom prst="rect">
            <a:avLst/>
          </a:prstGeom>
        </p:spPr>
      </p:pic>
      <p:pic>
        <p:nvPicPr>
          <p:cNvPr id="7" name="Picture 6" descr="A picture containing text, screenshot, font, line&#10;&#10;Description automatically generated">
            <a:extLst>
              <a:ext uri="{FF2B5EF4-FFF2-40B4-BE49-F238E27FC236}">
                <a16:creationId xmlns:a16="http://schemas.microsoft.com/office/drawing/2014/main" id="{D04943BE-E3A2-D934-38C1-73A18DFA4330}"/>
              </a:ext>
            </a:extLst>
          </p:cNvPr>
          <p:cNvPicPr>
            <a:picLocks noChangeAspect="1"/>
          </p:cNvPicPr>
          <p:nvPr/>
        </p:nvPicPr>
        <p:blipFill>
          <a:blip r:embed="rId4"/>
          <a:stretch>
            <a:fillRect/>
          </a:stretch>
        </p:blipFill>
        <p:spPr>
          <a:xfrm>
            <a:off x="1063924" y="4037036"/>
            <a:ext cx="9451675" cy="226505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Used COUNT and GROUP BY to find each output class and respective number of results from the table SPACEXTBL</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4C03F99-2601-2562-3F20-3501C23A46E9}"/>
              </a:ext>
            </a:extLst>
          </p:cNvPr>
          <p:cNvPicPr>
            <a:picLocks noChangeAspect="1"/>
          </p:cNvPicPr>
          <p:nvPr/>
        </p:nvPicPr>
        <p:blipFill>
          <a:blip r:embed="rId3"/>
          <a:stretch>
            <a:fillRect/>
          </a:stretch>
        </p:blipFill>
        <p:spPr>
          <a:xfrm>
            <a:off x="1096035" y="2309635"/>
            <a:ext cx="8384395" cy="358171"/>
          </a:xfrm>
          <a:prstGeom prst="rect">
            <a:avLst/>
          </a:prstGeom>
        </p:spPr>
      </p:pic>
      <p:pic>
        <p:nvPicPr>
          <p:cNvPr id="8" name="Picture 7" descr="A screenshot of a computer&#10;&#10;Description automatically generated with low confidence">
            <a:extLst>
              <a:ext uri="{FF2B5EF4-FFF2-40B4-BE49-F238E27FC236}">
                <a16:creationId xmlns:a16="http://schemas.microsoft.com/office/drawing/2014/main" id="{9231E1EB-6704-B746-F678-A08D5D196498}"/>
              </a:ext>
            </a:extLst>
          </p:cNvPr>
          <p:cNvPicPr>
            <a:picLocks noChangeAspect="1"/>
          </p:cNvPicPr>
          <p:nvPr/>
        </p:nvPicPr>
        <p:blipFill>
          <a:blip r:embed="rId4"/>
          <a:stretch>
            <a:fillRect/>
          </a:stretch>
        </p:blipFill>
        <p:spPr>
          <a:xfrm>
            <a:off x="1096035" y="3638049"/>
            <a:ext cx="8839966" cy="27891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969877" cy="4493725"/>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Used subquery and MAX operator to obtain the booster versions which have maximum payload mass from the table SPACEXTBL.</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E458475-B087-CB57-663E-7BED32E044C8}"/>
              </a:ext>
            </a:extLst>
          </p:cNvPr>
          <p:cNvPicPr>
            <a:picLocks noChangeAspect="1"/>
          </p:cNvPicPr>
          <p:nvPr/>
        </p:nvPicPr>
        <p:blipFill>
          <a:blip r:embed="rId3"/>
          <a:stretch>
            <a:fillRect/>
          </a:stretch>
        </p:blipFill>
        <p:spPr>
          <a:xfrm>
            <a:off x="1037698" y="2251262"/>
            <a:ext cx="9477901" cy="388654"/>
          </a:xfrm>
          <a:prstGeom prst="rect">
            <a:avLst/>
          </a:prstGeom>
        </p:spPr>
      </p:pic>
      <p:pic>
        <p:nvPicPr>
          <p:cNvPr id="8" name="Picture 7" descr="A screenshot of a computer&#10;&#10;Description automatically generated with low confidence">
            <a:extLst>
              <a:ext uri="{FF2B5EF4-FFF2-40B4-BE49-F238E27FC236}">
                <a16:creationId xmlns:a16="http://schemas.microsoft.com/office/drawing/2014/main" id="{1426C8A6-1FE5-B700-4D3A-4C11A8721D18}"/>
              </a:ext>
            </a:extLst>
          </p:cNvPr>
          <p:cNvPicPr>
            <a:picLocks noChangeAspect="1"/>
          </p:cNvPicPr>
          <p:nvPr/>
        </p:nvPicPr>
        <p:blipFill>
          <a:blip r:embed="rId4"/>
          <a:stretch>
            <a:fillRect/>
          </a:stretch>
        </p:blipFill>
        <p:spPr>
          <a:xfrm>
            <a:off x="1037698" y="3510952"/>
            <a:ext cx="9702189" cy="28083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sz="1800" dirty="0">
              <a:solidFill>
                <a:schemeClr val="accent3">
                  <a:lumMod val="25000"/>
                </a:schemeClr>
              </a:solidFill>
              <a:latin typeface="Abadi"/>
            </a:endParaRPr>
          </a:p>
          <a:p>
            <a:pPr algn="just"/>
            <a:r>
              <a:rPr lang="en-US" sz="1200" b="0" dirty="0">
                <a:solidFill>
                  <a:srgbClr val="384887"/>
                </a:solidFill>
                <a:effectLst/>
                <a:latin typeface="Consolas" panose="020B0609020204030204" pitchFamily="49" charset="0"/>
              </a:rPr>
              <a:t># </a:t>
            </a:r>
            <a:r>
              <a:rPr lang="en-US" sz="1200" b="0" dirty="0" err="1">
                <a:solidFill>
                  <a:srgbClr val="384887"/>
                </a:solidFill>
                <a:effectLst/>
                <a:latin typeface="Consolas" panose="020B0609020204030204" pitchFamily="49" charset="0"/>
              </a:rPr>
              <a:t>cur.execute</a:t>
            </a:r>
            <a:r>
              <a:rPr lang="en-US" sz="1200" b="0" dirty="0">
                <a:solidFill>
                  <a:srgbClr val="384887"/>
                </a:solidFill>
                <a:effectLst/>
                <a:latin typeface="Consolas" panose="020B0609020204030204" pitchFamily="49" charset="0"/>
              </a:rPr>
              <a:t>('SELECT </a:t>
            </a:r>
            <a:r>
              <a:rPr lang="en-US" sz="1200" b="0" dirty="0" err="1">
                <a:solidFill>
                  <a:srgbClr val="384887"/>
                </a:solidFill>
                <a:effectLst/>
                <a:latin typeface="Consolas" panose="020B0609020204030204" pitchFamily="49" charset="0"/>
              </a:rPr>
              <a:t>substr</a:t>
            </a:r>
            <a:r>
              <a:rPr lang="en-US" sz="1200" b="0" dirty="0">
                <a:solidFill>
                  <a:srgbClr val="384887"/>
                </a:solidFill>
                <a:effectLst/>
                <a:latin typeface="Consolas" panose="020B0609020204030204" pitchFamily="49" charset="0"/>
              </a:rPr>
              <a:t>(Date, 4, 2) as Month, "Landing _Outcome", "</a:t>
            </a:r>
            <a:r>
              <a:rPr lang="en-US" sz="1200" b="0" dirty="0" err="1">
                <a:solidFill>
                  <a:srgbClr val="384887"/>
                </a:solidFill>
                <a:effectLst/>
                <a:latin typeface="Consolas" panose="020B0609020204030204" pitchFamily="49" charset="0"/>
              </a:rPr>
              <a:t>Booster_Version</a:t>
            </a:r>
            <a:r>
              <a:rPr lang="en-US" sz="1200" b="0" dirty="0">
                <a:solidFill>
                  <a:srgbClr val="384887"/>
                </a:solidFill>
                <a:effectLst/>
                <a:latin typeface="Consolas" panose="020B0609020204030204" pitchFamily="49" charset="0"/>
              </a:rPr>
              <a:t>", "</a:t>
            </a:r>
            <a:r>
              <a:rPr lang="en-US" sz="1200" b="0" dirty="0" err="1">
                <a:solidFill>
                  <a:srgbClr val="384887"/>
                </a:solidFill>
                <a:effectLst/>
                <a:latin typeface="Consolas" panose="020B0609020204030204" pitchFamily="49" charset="0"/>
              </a:rPr>
              <a:t>Launch_Site</a:t>
            </a:r>
            <a:r>
              <a:rPr lang="en-US" sz="1200" b="0" dirty="0">
                <a:solidFill>
                  <a:srgbClr val="384887"/>
                </a:solidFill>
                <a:effectLst/>
                <a:latin typeface="Consolas" panose="020B0609020204030204" pitchFamily="49" charset="0"/>
              </a:rPr>
              <a:t>" from SPACEXTBL where </a:t>
            </a:r>
            <a:r>
              <a:rPr lang="en-US" sz="1200" b="0" dirty="0" err="1">
                <a:solidFill>
                  <a:srgbClr val="384887"/>
                </a:solidFill>
                <a:effectLst/>
                <a:latin typeface="Consolas" panose="020B0609020204030204" pitchFamily="49" charset="0"/>
              </a:rPr>
              <a:t>substr</a:t>
            </a:r>
            <a:r>
              <a:rPr lang="en-US" sz="1200" b="0" dirty="0">
                <a:solidFill>
                  <a:srgbClr val="384887"/>
                </a:solidFill>
                <a:effectLst/>
                <a:latin typeface="Consolas" panose="020B0609020204030204" pitchFamily="49" charset="0"/>
              </a:rPr>
              <a:t>(Date,7,4)="2015" AND "Landing _Outcome" LIKE "Failure (drone ship)"').</a:t>
            </a:r>
            <a:r>
              <a:rPr lang="en-US" sz="1200" b="0" dirty="0" err="1">
                <a:solidFill>
                  <a:srgbClr val="384887"/>
                </a:solidFill>
                <a:effectLst/>
                <a:latin typeface="Consolas" panose="020B0609020204030204" pitchFamily="49" charset="0"/>
              </a:rPr>
              <a:t>fetchall</a:t>
            </a:r>
            <a:r>
              <a:rPr lang="en-US" sz="1200" b="0" dirty="0">
                <a:solidFill>
                  <a:srgbClr val="384887"/>
                </a:solidFill>
                <a:effectLst/>
                <a:latin typeface="Consolas" panose="020B0609020204030204" pitchFamily="49" charset="0"/>
              </a:rPr>
              <a:t>()</a:t>
            </a:r>
            <a:endParaRPr lang="en-US" sz="1200" b="0" dirty="0">
              <a:solidFill>
                <a:srgbClr val="6688CC"/>
              </a:solidFill>
              <a:effectLst/>
              <a:latin typeface="Consolas" panose="020B0609020204030204" pitchFamily="49" charset="0"/>
            </a:endParaRPr>
          </a:p>
          <a:p>
            <a:pPr algn="just"/>
            <a:r>
              <a:rPr lang="en-US" sz="1200" b="0" dirty="0">
                <a:solidFill>
                  <a:srgbClr val="225588"/>
                </a:solidFill>
                <a:effectLst/>
                <a:latin typeface="Consolas" panose="020B0609020204030204" pitchFamily="49" charset="0"/>
              </a:rPr>
              <a:t>%</a:t>
            </a:r>
            <a:r>
              <a:rPr lang="en-US" sz="1200" b="0" dirty="0" err="1">
                <a:solidFill>
                  <a:srgbClr val="6688CC"/>
                </a:solidFill>
                <a:effectLst/>
                <a:latin typeface="Consolas" panose="020B0609020204030204" pitchFamily="49" charset="0"/>
              </a:rPr>
              <a:t>sql</a:t>
            </a:r>
            <a:r>
              <a:rPr lang="en-US" sz="1200" b="0" dirty="0">
                <a:solidFill>
                  <a:srgbClr val="6688CC"/>
                </a:solidFill>
                <a:effectLst/>
                <a:latin typeface="Consolas" panose="020B0609020204030204" pitchFamily="49" charset="0"/>
              </a:rPr>
              <a:t> </a:t>
            </a:r>
            <a:r>
              <a:rPr lang="en-US" sz="1200" b="0" dirty="0">
                <a:solidFill>
                  <a:srgbClr val="F280D0"/>
                </a:solidFill>
                <a:effectLst/>
                <a:latin typeface="Consolas" panose="020B0609020204030204" pitchFamily="49" charset="0"/>
              </a:rPr>
              <a:t>SELECT</a:t>
            </a:r>
            <a:r>
              <a:rPr lang="en-US" sz="1200" b="0" dirty="0">
                <a:solidFill>
                  <a:srgbClr val="6688CC"/>
                </a:solidFill>
                <a:effectLst/>
                <a:latin typeface="Consolas" panose="020B0609020204030204" pitchFamily="49" charset="0"/>
              </a:rPr>
              <a:t> </a:t>
            </a:r>
            <a:r>
              <a:rPr lang="en-US" sz="1200" b="0" dirty="0" err="1">
                <a:solidFill>
                  <a:srgbClr val="6688CC"/>
                </a:solidFill>
                <a:effectLst/>
                <a:latin typeface="Consolas" panose="020B0609020204030204" pitchFamily="49" charset="0"/>
              </a:rPr>
              <a:t>substr</a:t>
            </a:r>
            <a:r>
              <a:rPr lang="en-US" sz="1200" b="0" dirty="0">
                <a:solidFill>
                  <a:srgbClr val="6688CC"/>
                </a:solidFill>
                <a:effectLst/>
                <a:latin typeface="Consolas" panose="020B0609020204030204" pitchFamily="49" charset="0"/>
              </a:rPr>
              <a:t>(Date, </a:t>
            </a:r>
            <a:r>
              <a:rPr lang="en-US" sz="1200" b="0" dirty="0">
                <a:solidFill>
                  <a:srgbClr val="F280D0"/>
                </a:solidFill>
                <a:effectLst/>
                <a:latin typeface="Consolas" panose="020B0609020204030204" pitchFamily="49" charset="0"/>
              </a:rPr>
              <a:t>4</a:t>
            </a:r>
            <a:r>
              <a:rPr lang="en-US" sz="1200" b="0" dirty="0">
                <a:solidFill>
                  <a:srgbClr val="6688CC"/>
                </a:solidFill>
                <a:effectLst/>
                <a:latin typeface="Consolas" panose="020B0609020204030204" pitchFamily="49" charset="0"/>
              </a:rPr>
              <a:t>, </a:t>
            </a:r>
            <a:r>
              <a:rPr lang="en-US" sz="1200" b="0" dirty="0">
                <a:solidFill>
                  <a:srgbClr val="F280D0"/>
                </a:solidFill>
                <a:effectLst/>
                <a:latin typeface="Consolas" panose="020B0609020204030204" pitchFamily="49" charset="0"/>
              </a:rPr>
              <a:t>2</a:t>
            </a:r>
            <a:r>
              <a:rPr lang="en-US" sz="1200" b="0" dirty="0">
                <a:solidFill>
                  <a:srgbClr val="6688CC"/>
                </a:solidFill>
                <a:effectLst/>
                <a:latin typeface="Consolas" panose="020B0609020204030204" pitchFamily="49" charset="0"/>
              </a:rPr>
              <a:t>) </a:t>
            </a:r>
            <a:r>
              <a:rPr lang="en-US" sz="1200" b="0" dirty="0">
                <a:solidFill>
                  <a:srgbClr val="225588"/>
                </a:solidFill>
                <a:effectLst/>
                <a:latin typeface="Consolas" panose="020B0609020204030204" pitchFamily="49" charset="0"/>
              </a:rPr>
              <a:t>as</a:t>
            </a:r>
            <a:r>
              <a:rPr lang="en-US" sz="1200" b="0" dirty="0">
                <a:solidFill>
                  <a:srgbClr val="6688CC"/>
                </a:solidFill>
                <a:effectLst/>
                <a:latin typeface="Consolas" panose="020B0609020204030204" pitchFamily="49" charset="0"/>
              </a:rPr>
              <a:t> Month, </a:t>
            </a:r>
            <a:r>
              <a:rPr lang="en-US" sz="1200" b="0" dirty="0">
                <a:solidFill>
                  <a:srgbClr val="22AA44"/>
                </a:solidFill>
                <a:effectLst/>
                <a:latin typeface="Consolas" panose="020B0609020204030204" pitchFamily="49" charset="0"/>
              </a:rPr>
              <a:t>"Landing _Outcome"</a:t>
            </a:r>
            <a:r>
              <a:rPr lang="en-US" sz="1200" b="0" dirty="0">
                <a:solidFill>
                  <a:srgbClr val="6688CC"/>
                </a:solidFill>
                <a:effectLst/>
                <a:latin typeface="Consolas" panose="020B0609020204030204" pitchFamily="49" charset="0"/>
              </a:rPr>
              <a:t>, </a:t>
            </a:r>
            <a:r>
              <a:rPr lang="en-US" sz="1200" b="0" dirty="0">
                <a:solidFill>
                  <a:srgbClr val="22AA44"/>
                </a:solidFill>
                <a:effectLst/>
                <a:latin typeface="Consolas" panose="020B0609020204030204" pitchFamily="49" charset="0"/>
              </a:rPr>
              <a:t>"</a:t>
            </a:r>
            <a:r>
              <a:rPr lang="en-US" sz="1200" b="0" dirty="0" err="1">
                <a:solidFill>
                  <a:srgbClr val="22AA44"/>
                </a:solidFill>
                <a:effectLst/>
                <a:latin typeface="Consolas" panose="020B0609020204030204" pitchFamily="49" charset="0"/>
              </a:rPr>
              <a:t>Booster_Version</a:t>
            </a:r>
            <a:r>
              <a:rPr lang="en-US" sz="1200" b="0" dirty="0">
                <a:solidFill>
                  <a:srgbClr val="22AA44"/>
                </a:solidFill>
                <a:effectLst/>
                <a:latin typeface="Consolas" panose="020B0609020204030204" pitchFamily="49" charset="0"/>
              </a:rPr>
              <a:t>"</a:t>
            </a:r>
            <a:r>
              <a:rPr lang="en-US" sz="1200" b="0" dirty="0">
                <a:solidFill>
                  <a:srgbClr val="6688CC"/>
                </a:solidFill>
                <a:effectLst/>
                <a:latin typeface="Consolas" panose="020B0609020204030204" pitchFamily="49" charset="0"/>
              </a:rPr>
              <a:t>, </a:t>
            </a:r>
            <a:r>
              <a:rPr lang="en-US" sz="1200" b="0" dirty="0">
                <a:solidFill>
                  <a:srgbClr val="22AA44"/>
                </a:solidFill>
                <a:effectLst/>
                <a:latin typeface="Consolas" panose="020B0609020204030204" pitchFamily="49" charset="0"/>
              </a:rPr>
              <a:t>"</a:t>
            </a:r>
            <a:r>
              <a:rPr lang="en-US" sz="1200" b="0" dirty="0" err="1">
                <a:solidFill>
                  <a:srgbClr val="22AA44"/>
                </a:solidFill>
                <a:effectLst/>
                <a:latin typeface="Consolas" panose="020B0609020204030204" pitchFamily="49" charset="0"/>
              </a:rPr>
              <a:t>Launch_Site</a:t>
            </a:r>
            <a:r>
              <a:rPr lang="en-US" sz="1200" b="0" dirty="0">
                <a:solidFill>
                  <a:srgbClr val="22AA44"/>
                </a:solidFill>
                <a:effectLst/>
                <a:latin typeface="Consolas" panose="020B0609020204030204" pitchFamily="49" charset="0"/>
              </a:rPr>
              <a:t>"</a:t>
            </a:r>
            <a:r>
              <a:rPr lang="en-US" sz="1200" b="0" dirty="0">
                <a:solidFill>
                  <a:srgbClr val="6688CC"/>
                </a:solidFill>
                <a:effectLst/>
                <a:latin typeface="Consolas" panose="020B0609020204030204" pitchFamily="49" charset="0"/>
              </a:rPr>
              <a:t>, </a:t>
            </a:r>
            <a:r>
              <a:rPr lang="en-US" sz="1200" b="0" dirty="0" err="1">
                <a:solidFill>
                  <a:srgbClr val="6688CC"/>
                </a:solidFill>
                <a:effectLst/>
                <a:latin typeface="Consolas" panose="020B0609020204030204" pitchFamily="49" charset="0"/>
              </a:rPr>
              <a:t>substr</a:t>
            </a:r>
            <a:r>
              <a:rPr lang="en-US" sz="1200" b="0" dirty="0">
                <a:solidFill>
                  <a:srgbClr val="6688CC"/>
                </a:solidFill>
                <a:effectLst/>
                <a:latin typeface="Consolas" panose="020B0609020204030204" pitchFamily="49" charset="0"/>
              </a:rPr>
              <a:t>(Date, </a:t>
            </a:r>
            <a:r>
              <a:rPr lang="en-US" sz="1200" b="0" dirty="0">
                <a:solidFill>
                  <a:srgbClr val="F280D0"/>
                </a:solidFill>
                <a:effectLst/>
                <a:latin typeface="Consolas" panose="020B0609020204030204" pitchFamily="49" charset="0"/>
              </a:rPr>
              <a:t>7</a:t>
            </a:r>
            <a:r>
              <a:rPr lang="en-US" sz="1200" b="0" dirty="0">
                <a:solidFill>
                  <a:srgbClr val="6688CC"/>
                </a:solidFill>
                <a:effectLst/>
                <a:latin typeface="Consolas" panose="020B0609020204030204" pitchFamily="49" charset="0"/>
              </a:rPr>
              <a:t>, </a:t>
            </a:r>
            <a:r>
              <a:rPr lang="en-US" sz="1200" b="0" dirty="0">
                <a:solidFill>
                  <a:srgbClr val="F280D0"/>
                </a:solidFill>
                <a:effectLst/>
                <a:latin typeface="Consolas" panose="020B0609020204030204" pitchFamily="49" charset="0"/>
              </a:rPr>
              <a:t>4</a:t>
            </a:r>
            <a:r>
              <a:rPr lang="en-US" sz="1200" b="0" dirty="0">
                <a:solidFill>
                  <a:srgbClr val="6688CC"/>
                </a:solidFill>
                <a:effectLst/>
                <a:latin typeface="Consolas" panose="020B0609020204030204" pitchFamily="49" charset="0"/>
              </a:rPr>
              <a:t>) </a:t>
            </a:r>
            <a:r>
              <a:rPr lang="en-US" sz="1200" b="0" dirty="0">
                <a:solidFill>
                  <a:srgbClr val="225588"/>
                </a:solidFill>
                <a:effectLst/>
                <a:latin typeface="Consolas" panose="020B0609020204030204" pitchFamily="49" charset="0"/>
              </a:rPr>
              <a:t>as</a:t>
            </a:r>
            <a:r>
              <a:rPr lang="en-US" sz="1200" b="0" dirty="0">
                <a:solidFill>
                  <a:srgbClr val="6688CC"/>
                </a:solidFill>
                <a:effectLst/>
                <a:latin typeface="Consolas" panose="020B0609020204030204" pitchFamily="49" charset="0"/>
              </a:rPr>
              <a:t> Year </a:t>
            </a:r>
            <a:r>
              <a:rPr lang="en-US" sz="1200" b="0" dirty="0">
                <a:solidFill>
                  <a:srgbClr val="225588"/>
                </a:solidFill>
                <a:effectLst/>
                <a:latin typeface="Consolas" panose="020B0609020204030204" pitchFamily="49" charset="0"/>
              </a:rPr>
              <a:t>from</a:t>
            </a:r>
            <a:r>
              <a:rPr lang="en-US" sz="1200" b="0" dirty="0">
                <a:solidFill>
                  <a:srgbClr val="6688CC"/>
                </a:solidFill>
                <a:effectLst/>
                <a:latin typeface="Consolas" panose="020B0609020204030204" pitchFamily="49" charset="0"/>
              </a:rPr>
              <a:t> </a:t>
            </a:r>
            <a:r>
              <a:rPr lang="en-US" sz="1200" b="0" dirty="0">
                <a:solidFill>
                  <a:srgbClr val="F280D0"/>
                </a:solidFill>
                <a:effectLst/>
                <a:latin typeface="Consolas" panose="020B0609020204030204" pitchFamily="49" charset="0"/>
              </a:rPr>
              <a:t>SPACEXTBL</a:t>
            </a:r>
            <a:r>
              <a:rPr lang="en-US" sz="1200" b="0" dirty="0">
                <a:solidFill>
                  <a:srgbClr val="6688CC"/>
                </a:solidFill>
                <a:effectLst/>
                <a:latin typeface="Consolas" panose="020B0609020204030204" pitchFamily="49" charset="0"/>
              </a:rPr>
              <a:t> where </a:t>
            </a:r>
            <a:r>
              <a:rPr lang="en-US" sz="1200" b="0" dirty="0" err="1">
                <a:solidFill>
                  <a:srgbClr val="6688CC"/>
                </a:solidFill>
                <a:effectLst/>
                <a:latin typeface="Consolas" panose="020B0609020204030204" pitchFamily="49" charset="0"/>
              </a:rPr>
              <a:t>substr</a:t>
            </a:r>
            <a:r>
              <a:rPr lang="en-US" sz="1200" b="0" dirty="0">
                <a:solidFill>
                  <a:srgbClr val="6688CC"/>
                </a:solidFill>
                <a:effectLst/>
                <a:latin typeface="Consolas" panose="020B0609020204030204" pitchFamily="49" charset="0"/>
              </a:rPr>
              <a:t>(Date,</a:t>
            </a:r>
            <a:r>
              <a:rPr lang="en-US" sz="1200" b="0" dirty="0">
                <a:solidFill>
                  <a:srgbClr val="F280D0"/>
                </a:solidFill>
                <a:effectLst/>
                <a:latin typeface="Consolas" panose="020B0609020204030204" pitchFamily="49" charset="0"/>
              </a:rPr>
              <a:t>7</a:t>
            </a:r>
            <a:r>
              <a:rPr lang="en-US" sz="1200" b="0" dirty="0">
                <a:solidFill>
                  <a:srgbClr val="6688CC"/>
                </a:solidFill>
                <a:effectLst/>
                <a:latin typeface="Consolas" panose="020B0609020204030204" pitchFamily="49" charset="0"/>
              </a:rPr>
              <a:t>,</a:t>
            </a:r>
            <a:r>
              <a:rPr lang="en-US" sz="1200" b="0" dirty="0">
                <a:solidFill>
                  <a:srgbClr val="F280D0"/>
                </a:solidFill>
                <a:effectLst/>
                <a:latin typeface="Consolas" panose="020B0609020204030204" pitchFamily="49" charset="0"/>
              </a:rPr>
              <a:t>4</a:t>
            </a:r>
            <a:r>
              <a:rPr lang="en-US" sz="1200" b="0" dirty="0">
                <a:solidFill>
                  <a:srgbClr val="6688CC"/>
                </a:solidFill>
                <a:effectLst/>
                <a:latin typeface="Consolas" panose="020B0609020204030204" pitchFamily="49" charset="0"/>
              </a:rPr>
              <a:t>)</a:t>
            </a:r>
            <a:r>
              <a:rPr lang="en-US" sz="1200" b="0" dirty="0">
                <a:solidFill>
                  <a:srgbClr val="225588"/>
                </a:solidFill>
                <a:effectLst/>
                <a:latin typeface="Consolas" panose="020B0609020204030204" pitchFamily="49" charset="0"/>
              </a:rPr>
              <a:t>=</a:t>
            </a:r>
            <a:r>
              <a:rPr lang="en-US" sz="1200" b="0" dirty="0">
                <a:solidFill>
                  <a:srgbClr val="22AA44"/>
                </a:solidFill>
                <a:effectLst/>
                <a:latin typeface="Consolas" panose="020B0609020204030204" pitchFamily="49" charset="0"/>
              </a:rPr>
              <a:t>"2015"</a:t>
            </a:r>
            <a:r>
              <a:rPr lang="en-US" sz="1200" b="0" dirty="0">
                <a:solidFill>
                  <a:srgbClr val="6688CC"/>
                </a:solidFill>
                <a:effectLst/>
                <a:latin typeface="Consolas" panose="020B0609020204030204" pitchFamily="49" charset="0"/>
              </a:rPr>
              <a:t> </a:t>
            </a:r>
            <a:r>
              <a:rPr lang="en-US" sz="1200" b="0" dirty="0">
                <a:solidFill>
                  <a:srgbClr val="F280D0"/>
                </a:solidFill>
                <a:effectLst/>
                <a:latin typeface="Consolas" panose="020B0609020204030204" pitchFamily="49" charset="0"/>
              </a:rPr>
              <a:t>AND</a:t>
            </a:r>
            <a:r>
              <a:rPr lang="en-US" sz="1200" b="0" dirty="0">
                <a:solidFill>
                  <a:srgbClr val="6688CC"/>
                </a:solidFill>
                <a:effectLst/>
                <a:latin typeface="Consolas" panose="020B0609020204030204" pitchFamily="49" charset="0"/>
              </a:rPr>
              <a:t> </a:t>
            </a:r>
            <a:r>
              <a:rPr lang="en-US" sz="1200" b="0" dirty="0">
                <a:solidFill>
                  <a:srgbClr val="22AA44"/>
                </a:solidFill>
                <a:effectLst/>
                <a:latin typeface="Consolas" panose="020B0609020204030204" pitchFamily="49" charset="0"/>
              </a:rPr>
              <a:t>"Landing _Outcome"</a:t>
            </a:r>
            <a:r>
              <a:rPr lang="en-US" sz="1200" b="0" dirty="0">
                <a:solidFill>
                  <a:srgbClr val="6688CC"/>
                </a:solidFill>
                <a:effectLst/>
                <a:latin typeface="Consolas" panose="020B0609020204030204" pitchFamily="49" charset="0"/>
              </a:rPr>
              <a:t> </a:t>
            </a:r>
            <a:r>
              <a:rPr lang="en-US" sz="1200" b="0" dirty="0">
                <a:solidFill>
                  <a:srgbClr val="F280D0"/>
                </a:solidFill>
                <a:effectLst/>
                <a:latin typeface="Consolas" panose="020B0609020204030204" pitchFamily="49" charset="0"/>
              </a:rPr>
              <a:t>LIKE</a:t>
            </a:r>
            <a:r>
              <a:rPr lang="en-US" sz="1200" b="0" dirty="0">
                <a:solidFill>
                  <a:srgbClr val="6688CC"/>
                </a:solidFill>
                <a:effectLst/>
                <a:latin typeface="Consolas" panose="020B0609020204030204" pitchFamily="49" charset="0"/>
              </a:rPr>
              <a:t> </a:t>
            </a:r>
            <a:r>
              <a:rPr lang="en-US" sz="1200" b="0" dirty="0">
                <a:solidFill>
                  <a:srgbClr val="22AA44"/>
                </a:solidFill>
                <a:effectLst/>
                <a:latin typeface="Consolas" panose="020B0609020204030204" pitchFamily="49" charset="0"/>
              </a:rPr>
              <a:t>"Failure (drone ship)“</a:t>
            </a:r>
          </a:p>
          <a:p>
            <a:pPr algn="just"/>
            <a:endParaRPr lang="en-US" sz="1600" dirty="0">
              <a:solidFill>
                <a:srgbClr val="22AA44"/>
              </a:solidFill>
              <a:latin typeface="Consolas" panose="020B0609020204030204" pitchFamily="49" charset="0"/>
            </a:endParaRPr>
          </a:p>
          <a:p>
            <a:pPr algn="just"/>
            <a:endParaRPr lang="en-US" sz="1600" b="0" dirty="0">
              <a:solidFill>
                <a:srgbClr val="22AA44"/>
              </a:solidFill>
              <a:effectLst/>
              <a:latin typeface="Consolas" panose="020B0609020204030204" pitchFamily="49" charset="0"/>
            </a:endParaRPr>
          </a:p>
          <a:p>
            <a:pPr algn="just"/>
            <a:endParaRPr lang="en-US" sz="1600" dirty="0">
              <a:solidFill>
                <a:srgbClr val="22AA44"/>
              </a:solidFill>
              <a:latin typeface="Consolas" panose="020B0609020204030204" pitchFamily="49" charset="0"/>
            </a:endParaRPr>
          </a:p>
          <a:p>
            <a:pPr algn="just"/>
            <a:endParaRPr lang="en-US" sz="1600" b="0" dirty="0">
              <a:solidFill>
                <a:srgbClr val="22AA44"/>
              </a:solidFill>
              <a:effectLst/>
              <a:latin typeface="Consolas" panose="020B0609020204030204" pitchFamily="49" charset="0"/>
            </a:endParaRPr>
          </a:p>
          <a:p>
            <a:pPr algn="just"/>
            <a:endParaRPr lang="en-US" sz="2200" dirty="0">
              <a:solidFill>
                <a:schemeClr val="accent3">
                  <a:lumMod val="25000"/>
                </a:schemeClr>
              </a:solidFill>
              <a:latin typeface="Abadi"/>
            </a:endParaRPr>
          </a:p>
          <a:p>
            <a:pPr algn="just"/>
            <a:r>
              <a:rPr lang="en-US" sz="2200" dirty="0">
                <a:solidFill>
                  <a:schemeClr val="accent3">
                    <a:lumMod val="25000"/>
                  </a:schemeClr>
                </a:solidFill>
                <a:latin typeface="Abadi"/>
              </a:rPr>
              <a:t>Used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for dates,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LIKE operators for landing outcome type to be failure on drone ship.</a:t>
            </a:r>
          </a:p>
          <a:p>
            <a:pPr algn="just"/>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picture containing text, font, screenshot&#10;&#10;Description automatically generated">
            <a:extLst>
              <a:ext uri="{FF2B5EF4-FFF2-40B4-BE49-F238E27FC236}">
                <a16:creationId xmlns:a16="http://schemas.microsoft.com/office/drawing/2014/main" id="{0633CC8B-3AA1-8888-8C79-E52508C9E41A}"/>
              </a:ext>
            </a:extLst>
          </p:cNvPr>
          <p:cNvPicPr>
            <a:picLocks noChangeAspect="1"/>
          </p:cNvPicPr>
          <p:nvPr/>
        </p:nvPicPr>
        <p:blipFill>
          <a:blip r:embed="rId3"/>
          <a:stretch>
            <a:fillRect/>
          </a:stretch>
        </p:blipFill>
        <p:spPr>
          <a:xfrm>
            <a:off x="1004455" y="3429000"/>
            <a:ext cx="9511144" cy="186943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45254"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Rank the count of successful landing outcomes between the date 2010-06-04 and 2017-03-20, in descending order</a:t>
            </a:r>
          </a:p>
          <a:p>
            <a:pPr algn="just">
              <a:lnSpc>
                <a:spcPct val="100000"/>
              </a:lnSpc>
              <a:spcBef>
                <a:spcPts val="1400"/>
              </a:spcBef>
            </a:pPr>
            <a:r>
              <a:rPr lang="en-US" sz="1600" b="0" dirty="0">
                <a:solidFill>
                  <a:srgbClr val="225588"/>
                </a:solidFill>
                <a:effectLst/>
                <a:latin typeface="Consolas" panose="020B0609020204030204" pitchFamily="49" charset="0"/>
              </a:rPr>
              <a:t>%</a:t>
            </a:r>
            <a:r>
              <a:rPr lang="en-US" sz="1600" b="0" dirty="0" err="1">
                <a:solidFill>
                  <a:srgbClr val="6688CC"/>
                </a:solidFill>
                <a:effectLst/>
                <a:latin typeface="Consolas" panose="020B0609020204030204" pitchFamily="49" charset="0"/>
              </a:rPr>
              <a:t>sql</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SELECT</a:t>
            </a:r>
            <a:r>
              <a:rPr lang="en-US" sz="1600" b="0" dirty="0">
                <a:solidFill>
                  <a:srgbClr val="6688CC"/>
                </a:solidFill>
                <a:effectLst/>
                <a:latin typeface="Consolas" panose="020B0609020204030204" pitchFamily="49" charset="0"/>
              </a:rPr>
              <a:t> </a:t>
            </a:r>
            <a:r>
              <a:rPr lang="en-US" sz="1600" b="0" dirty="0">
                <a:solidFill>
                  <a:srgbClr val="22AA44"/>
                </a:solidFill>
                <a:effectLst/>
                <a:latin typeface="Consolas" panose="020B0609020204030204" pitchFamily="49" charset="0"/>
              </a:rPr>
              <a:t>"Landing _Outcome"</a:t>
            </a:r>
            <a:r>
              <a:rPr lang="en-US" sz="1600" b="0" dirty="0">
                <a:solidFill>
                  <a:srgbClr val="6688CC"/>
                </a:solidFill>
                <a:effectLst/>
                <a:latin typeface="Consolas" panose="020B0609020204030204" pitchFamily="49" charset="0"/>
              </a:rPr>
              <a:t>, count(</a:t>
            </a:r>
            <a:r>
              <a:rPr lang="en-US" sz="1600" b="0" dirty="0">
                <a:solidFill>
                  <a:srgbClr val="225588"/>
                </a:solidFill>
                <a:effectLst/>
                <a:latin typeface="Consolas" panose="020B0609020204030204" pitchFamily="49" charset="0"/>
              </a:rPr>
              <a:t>*</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AS</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COUNT_</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FROM</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SPACEXTBL</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WHERE</a:t>
            </a:r>
            <a:r>
              <a:rPr lang="en-US" sz="1600" b="0" dirty="0">
                <a:solidFill>
                  <a:srgbClr val="6688CC"/>
                </a:solidFill>
                <a:effectLst/>
                <a:latin typeface="Consolas" panose="020B0609020204030204" pitchFamily="49" charset="0"/>
              </a:rPr>
              <a:t> Date </a:t>
            </a:r>
            <a:r>
              <a:rPr lang="en-US" sz="1600" b="0" dirty="0">
                <a:solidFill>
                  <a:srgbClr val="F280D0"/>
                </a:solidFill>
                <a:effectLst/>
                <a:latin typeface="Consolas" panose="020B0609020204030204" pitchFamily="49" charset="0"/>
              </a:rPr>
              <a:t>BETWEEN</a:t>
            </a:r>
            <a:r>
              <a:rPr lang="en-US" sz="1600" b="0" dirty="0">
                <a:solidFill>
                  <a:srgbClr val="6688CC"/>
                </a:solidFill>
                <a:effectLst/>
                <a:latin typeface="Consolas" panose="020B0609020204030204" pitchFamily="49" charset="0"/>
              </a:rPr>
              <a:t> </a:t>
            </a:r>
            <a:r>
              <a:rPr lang="en-US" sz="1600" b="0" dirty="0">
                <a:solidFill>
                  <a:srgbClr val="22AA44"/>
                </a:solidFill>
                <a:effectLst/>
                <a:latin typeface="Consolas" panose="020B0609020204030204" pitchFamily="49" charset="0"/>
              </a:rPr>
              <a:t>'04-06-2010'</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AND</a:t>
            </a:r>
            <a:r>
              <a:rPr lang="en-US" sz="1600" b="0" dirty="0">
                <a:solidFill>
                  <a:srgbClr val="6688CC"/>
                </a:solidFill>
                <a:effectLst/>
                <a:latin typeface="Consolas" panose="020B0609020204030204" pitchFamily="49" charset="0"/>
              </a:rPr>
              <a:t> </a:t>
            </a:r>
            <a:r>
              <a:rPr lang="en-US" sz="1600" b="0" dirty="0">
                <a:solidFill>
                  <a:srgbClr val="22AA44"/>
                </a:solidFill>
                <a:effectLst/>
                <a:latin typeface="Consolas" panose="020B0609020204030204" pitchFamily="49" charset="0"/>
              </a:rPr>
              <a:t>'20-03-2017'</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AND</a:t>
            </a:r>
            <a:r>
              <a:rPr lang="en-US" sz="1600" b="0" dirty="0">
                <a:solidFill>
                  <a:srgbClr val="6688CC"/>
                </a:solidFill>
                <a:effectLst/>
                <a:latin typeface="Consolas" panose="020B0609020204030204" pitchFamily="49" charset="0"/>
              </a:rPr>
              <a:t> </a:t>
            </a:r>
            <a:r>
              <a:rPr lang="en-US" sz="1600" b="0" dirty="0">
                <a:solidFill>
                  <a:srgbClr val="22AA44"/>
                </a:solidFill>
                <a:effectLst/>
                <a:latin typeface="Consolas" panose="020B0609020204030204" pitchFamily="49" charset="0"/>
              </a:rPr>
              <a:t>"Landing _Outcome"</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LIKE</a:t>
            </a:r>
            <a:r>
              <a:rPr lang="en-US" sz="1600" b="0" dirty="0">
                <a:solidFill>
                  <a:srgbClr val="6688CC"/>
                </a:solidFill>
                <a:effectLst/>
                <a:latin typeface="Consolas" panose="020B0609020204030204" pitchFamily="49" charset="0"/>
              </a:rPr>
              <a:t> </a:t>
            </a:r>
            <a:r>
              <a:rPr lang="en-US" sz="1600" b="0" dirty="0">
                <a:solidFill>
                  <a:srgbClr val="22AA44"/>
                </a:solidFill>
                <a:effectLst/>
                <a:latin typeface="Consolas" panose="020B0609020204030204" pitchFamily="49" charset="0"/>
              </a:rPr>
              <a:t>"%Success%"</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GROUP</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BY</a:t>
            </a:r>
            <a:r>
              <a:rPr lang="en-US" sz="1600" b="0" dirty="0">
                <a:solidFill>
                  <a:srgbClr val="6688CC"/>
                </a:solidFill>
                <a:effectLst/>
                <a:latin typeface="Consolas" panose="020B0609020204030204" pitchFamily="49" charset="0"/>
              </a:rPr>
              <a:t> </a:t>
            </a:r>
            <a:r>
              <a:rPr lang="en-US" sz="1600" b="0" dirty="0">
                <a:solidFill>
                  <a:srgbClr val="22AA44"/>
                </a:solidFill>
                <a:effectLst/>
                <a:latin typeface="Consolas" panose="020B0609020204030204" pitchFamily="49" charset="0"/>
              </a:rPr>
              <a:t>"Landing _Outcome"</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ORDER</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BY</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COUNT_</a:t>
            </a:r>
            <a:r>
              <a:rPr lang="en-US" sz="1600" b="0" dirty="0">
                <a:solidFill>
                  <a:srgbClr val="6688CC"/>
                </a:solidFill>
                <a:effectLst/>
                <a:latin typeface="Consolas" panose="020B0609020204030204" pitchFamily="49" charset="0"/>
              </a:rPr>
              <a:t> </a:t>
            </a:r>
            <a:r>
              <a:rPr lang="en-US" sz="1600" b="0" dirty="0">
                <a:solidFill>
                  <a:srgbClr val="F280D0"/>
                </a:solidFill>
                <a:effectLst/>
                <a:latin typeface="Consolas" panose="020B0609020204030204" pitchFamily="49" charset="0"/>
              </a:rPr>
              <a:t>DESC</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a:rPr>
              <a:t>Used GROUP BY and ORDER BY to obtain a descending order list of landing outcome with respective count.</a:t>
            </a:r>
          </a:p>
          <a:p>
            <a:pPr algn="just">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Successful Landing Outcomes Between 2010-06-04 and 2017-03-20</a:t>
            </a:r>
          </a:p>
        </p:txBody>
      </p:sp>
      <p:pic>
        <p:nvPicPr>
          <p:cNvPr id="6" name="Picture 5" descr="A picture containing text, screenshot, font, line&#10;&#10;Description automatically generated">
            <a:extLst>
              <a:ext uri="{FF2B5EF4-FFF2-40B4-BE49-F238E27FC236}">
                <a16:creationId xmlns:a16="http://schemas.microsoft.com/office/drawing/2014/main" id="{E237F045-AF6F-099A-1079-57DFEA64562A}"/>
              </a:ext>
            </a:extLst>
          </p:cNvPr>
          <p:cNvPicPr>
            <a:picLocks noChangeAspect="1"/>
          </p:cNvPicPr>
          <p:nvPr/>
        </p:nvPicPr>
        <p:blipFill>
          <a:blip r:embed="rId3"/>
          <a:stretch>
            <a:fillRect/>
          </a:stretch>
        </p:blipFill>
        <p:spPr>
          <a:xfrm>
            <a:off x="1069675" y="3429000"/>
            <a:ext cx="9745589" cy="174489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4574066"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3600" dirty="0">
                <a:solidFill>
                  <a:srgbClr val="0948CB"/>
                </a:solidFill>
                <a:latin typeface="Abadi" panose="020B0604020104020204" pitchFamily="34" charset="0"/>
                <a:ea typeface="+mj-ea"/>
                <a:cs typeface="+mj-cs"/>
              </a:rPr>
              <a:t>Launch Sites Markers on a Global Map</a:t>
            </a:r>
          </a:p>
        </p:txBody>
      </p:sp>
      <p:pic>
        <p:nvPicPr>
          <p:cNvPr id="6" name="Content Placeholder 5" descr="A map of the united states&#10;&#10;Description automatically generated with medium confidence">
            <a:extLst>
              <a:ext uri="{FF2B5EF4-FFF2-40B4-BE49-F238E27FC236}">
                <a16:creationId xmlns:a16="http://schemas.microsoft.com/office/drawing/2014/main" id="{11B3A298-A53D-A98C-70DC-75599F5DC0B7}"/>
              </a:ext>
            </a:extLst>
          </p:cNvPr>
          <p:cNvPicPr>
            <a:picLocks noGrp="1" noChangeAspect="1"/>
          </p:cNvPicPr>
          <p:nvPr>
            <p:ph idx="4294967295"/>
          </p:nvPr>
        </p:nvPicPr>
        <p:blipFill rotWithShape="1">
          <a:blip r:embed="rId2"/>
          <a:srcRect t="22399" b="426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0948CB"/>
                </a:solidFill>
              </a:rPr>
              <a:pPr>
                <a:spcAft>
                  <a:spcPts val="600"/>
                </a:spcAft>
                <a:defRPr/>
              </a:pPr>
              <a:t>38</a:t>
            </a:fld>
            <a:endParaRPr lang="en-US" sz="1200" dirty="0">
              <a:solidFill>
                <a:srgbClr val="0948CB"/>
              </a:solidFill>
            </a:endParaRPr>
          </a:p>
        </p:txBody>
      </p:sp>
      <p:sp>
        <p:nvSpPr>
          <p:cNvPr id="7" name="TextBox 6">
            <a:extLst>
              <a:ext uri="{FF2B5EF4-FFF2-40B4-BE49-F238E27FC236}">
                <a16:creationId xmlns:a16="http://schemas.microsoft.com/office/drawing/2014/main" id="{527C6478-01A1-AD1D-D7C2-6656B919A3A0}"/>
              </a:ext>
            </a:extLst>
          </p:cNvPr>
          <p:cNvSpPr txBox="1"/>
          <p:nvPr/>
        </p:nvSpPr>
        <p:spPr>
          <a:xfrm>
            <a:off x="6840747" y="4979192"/>
            <a:ext cx="4511616"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All launch sites are near coastline and to the equator.</a:t>
            </a: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1A784BF-09DB-448D-99FC-B49DFC660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17859B3-4C91-478D-929D-BB6433F90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chemeClr val="accent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4435052"/>
            <a:ext cx="320954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2600" kern="1200" dirty="0">
                <a:solidFill>
                  <a:srgbClr val="0948CB"/>
                </a:solidFill>
                <a:latin typeface="Abadi" panose="020B0604020104020204" pitchFamily="34" charset="0"/>
                <a:ea typeface="+mj-ea"/>
                <a:cs typeface="+mj-cs"/>
              </a:rPr>
              <a:t>Launch Outcomes for Each Site in Florida</a:t>
            </a:r>
          </a:p>
        </p:txBody>
      </p:sp>
      <p:pic>
        <p:nvPicPr>
          <p:cNvPr id="7" name="Picture 6" descr="A screenshot of a map&#10;&#10;Description automatically generated with medium confidence">
            <a:extLst>
              <a:ext uri="{FF2B5EF4-FFF2-40B4-BE49-F238E27FC236}">
                <a16:creationId xmlns:a16="http://schemas.microsoft.com/office/drawing/2014/main" id="{80E97FAA-C79A-6AFC-A721-6F0E6AE58631}"/>
              </a:ext>
            </a:extLst>
          </p:cNvPr>
          <p:cNvPicPr>
            <a:picLocks noChangeAspect="1"/>
          </p:cNvPicPr>
          <p:nvPr/>
        </p:nvPicPr>
        <p:blipFill rotWithShape="1">
          <a:blip r:embed="rId2"/>
          <a:srcRect r="1" b="15072"/>
          <a:stretch/>
        </p:blipFill>
        <p:spPr>
          <a:xfrm>
            <a:off x="20" y="-6"/>
            <a:ext cx="3931900" cy="4005072"/>
          </a:xfrm>
          <a:prstGeom prst="rect">
            <a:avLst/>
          </a:prstGeom>
        </p:spPr>
      </p:pic>
      <p:pic>
        <p:nvPicPr>
          <p:cNvPr id="4" name="Content Placeholder 3" descr="A screenshot of a map&#10;&#10;Description automatically generated with medium confidence">
            <a:extLst>
              <a:ext uri="{FF2B5EF4-FFF2-40B4-BE49-F238E27FC236}">
                <a16:creationId xmlns:a16="http://schemas.microsoft.com/office/drawing/2014/main" id="{A6478A67-C6B5-10A7-5612-3ABA5FE7879F}"/>
              </a:ext>
            </a:extLst>
          </p:cNvPr>
          <p:cNvPicPr>
            <a:picLocks noGrp="1" noChangeAspect="1"/>
          </p:cNvPicPr>
          <p:nvPr>
            <p:ph idx="4294967295"/>
          </p:nvPr>
        </p:nvPicPr>
        <p:blipFill rotWithShape="1">
          <a:blip r:embed="rId3"/>
          <a:srcRect t="11775" r="-2" b="4467"/>
          <a:stretch/>
        </p:blipFill>
        <p:spPr>
          <a:xfrm>
            <a:off x="4130040" y="6"/>
            <a:ext cx="3931920" cy="4005071"/>
          </a:xfrm>
          <a:prstGeom prst="rect">
            <a:avLst/>
          </a:prstGeom>
        </p:spPr>
      </p:pic>
      <p:pic>
        <p:nvPicPr>
          <p:cNvPr id="10" name="Picture 9" descr="A picture containing map, screenshot&#10;&#10;Description automatically generated">
            <a:extLst>
              <a:ext uri="{FF2B5EF4-FFF2-40B4-BE49-F238E27FC236}">
                <a16:creationId xmlns:a16="http://schemas.microsoft.com/office/drawing/2014/main" id="{DCAFE49B-14AC-B540-489D-7F99370DB4AD}"/>
              </a:ext>
            </a:extLst>
          </p:cNvPr>
          <p:cNvPicPr>
            <a:picLocks noChangeAspect="1"/>
          </p:cNvPicPr>
          <p:nvPr/>
        </p:nvPicPr>
        <p:blipFill rotWithShape="1">
          <a:blip r:embed="rId4"/>
          <a:srcRect r="335" b="3"/>
          <a:stretch/>
        </p:blipFill>
        <p:spPr>
          <a:xfrm>
            <a:off x="8260080" y="-1"/>
            <a:ext cx="3931920" cy="4005072"/>
          </a:xfrm>
          <a:prstGeom prst="rect">
            <a:avLst/>
          </a:prstGeom>
        </p:spPr>
      </p:pic>
      <p:sp>
        <p:nvSpPr>
          <p:cNvPr id="19" name="Rectangle 18">
            <a:extLst>
              <a:ext uri="{FF2B5EF4-FFF2-40B4-BE49-F238E27FC236}">
                <a16:creationId xmlns:a16="http://schemas.microsoft.com/office/drawing/2014/main" id="{6283FBD2-A663-469F-855C-06D86E3C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rgbClr val="094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A1279FC-7441-4E55-B082-2774E6316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520" y="5254418"/>
            <a:ext cx="1463040" cy="18288"/>
          </a:xfrm>
          <a:prstGeom prst="rect">
            <a:avLst/>
          </a:prstGeom>
          <a:solidFill>
            <a:srgbClr val="0948CB"/>
          </a:soli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873854" cy="365125"/>
          </a:xfrm>
        </p:spPr>
        <p:txBody>
          <a:bodyPr vert="horz" lIns="91440" tIns="45720" rIns="91440" bIns="45720" rtlCol="0" anchor="ctr">
            <a:normAutofit/>
          </a:bodyPr>
          <a:lstStyle/>
          <a:p>
            <a:pPr>
              <a:spcAft>
                <a:spcPts val="600"/>
              </a:spcAft>
            </a:pPr>
            <a:fld id="{5075537C-CA84-1446-933C-8E9D027F9201}" type="slidenum">
              <a:rPr lang="en-US" sz="1200">
                <a:solidFill>
                  <a:srgbClr val="0948CB"/>
                </a:solidFill>
              </a:rPr>
              <a:pPr>
                <a:spcAft>
                  <a:spcPts val="600"/>
                </a:spcAft>
              </a:pPr>
              <a:t>39</a:t>
            </a:fld>
            <a:endParaRPr lang="en-US" sz="1200" dirty="0">
              <a:solidFill>
                <a:srgbClr val="0948CB"/>
              </a:solidFill>
            </a:endParaRPr>
          </a:p>
        </p:txBody>
      </p:sp>
      <p:sp>
        <p:nvSpPr>
          <p:cNvPr id="13" name="TextBox 12">
            <a:extLst>
              <a:ext uri="{FF2B5EF4-FFF2-40B4-BE49-F238E27FC236}">
                <a16:creationId xmlns:a16="http://schemas.microsoft.com/office/drawing/2014/main" id="{9C4F494A-6B85-9CAC-9BEE-531CF964279E}"/>
              </a:ext>
            </a:extLst>
          </p:cNvPr>
          <p:cNvSpPr txBox="1"/>
          <p:nvPr/>
        </p:nvSpPr>
        <p:spPr>
          <a:xfrm>
            <a:off x="1154443" y="3642194"/>
            <a:ext cx="1675050" cy="923330"/>
          </a:xfrm>
          <a:prstGeom prst="rect">
            <a:avLst/>
          </a:prstGeom>
          <a:noFill/>
        </p:spPr>
        <p:txBody>
          <a:bodyPr wrap="square" rtlCol="0">
            <a:spAutoFit/>
          </a:bodyPr>
          <a:lstStyle/>
          <a:p>
            <a:pPr algn="l"/>
            <a:endParaRPr lang="en-US" sz="1800" b="0" i="0" u="none" strike="noStrike" baseline="0" dirty="0">
              <a:solidFill>
                <a:srgbClr val="0948CB"/>
              </a:solidFill>
              <a:latin typeface="Abadi" panose="020B0604020104020204" pitchFamily="34" charset="0"/>
            </a:endParaRPr>
          </a:p>
          <a:p>
            <a:r>
              <a:rPr lang="en-US" sz="1800" b="0" i="0" u="none" strike="noStrike" baseline="0" dirty="0">
                <a:solidFill>
                  <a:srgbClr val="0948CB"/>
                </a:solidFill>
                <a:latin typeface="Abadi" panose="020B0604020104020204" pitchFamily="34" charset="0"/>
              </a:rPr>
              <a:t>CCAFS SLC-40 </a:t>
            </a:r>
          </a:p>
          <a:p>
            <a:endParaRPr lang="en-US" dirty="0">
              <a:solidFill>
                <a:srgbClr val="0948CB"/>
              </a:solidFill>
              <a:latin typeface="Abadi" panose="020B0604020104020204" pitchFamily="34" charset="0"/>
            </a:endParaRPr>
          </a:p>
        </p:txBody>
      </p:sp>
      <p:sp>
        <p:nvSpPr>
          <p:cNvPr id="14" name="TextBox 13">
            <a:extLst>
              <a:ext uri="{FF2B5EF4-FFF2-40B4-BE49-F238E27FC236}">
                <a16:creationId xmlns:a16="http://schemas.microsoft.com/office/drawing/2014/main" id="{F9F86383-6455-671B-A04B-2C94A39B7C32}"/>
              </a:ext>
            </a:extLst>
          </p:cNvPr>
          <p:cNvSpPr txBox="1"/>
          <p:nvPr/>
        </p:nvSpPr>
        <p:spPr>
          <a:xfrm>
            <a:off x="5302570" y="3650820"/>
            <a:ext cx="1598562" cy="923330"/>
          </a:xfrm>
          <a:prstGeom prst="rect">
            <a:avLst/>
          </a:prstGeom>
          <a:noFill/>
        </p:spPr>
        <p:txBody>
          <a:bodyPr wrap="square" rtlCol="0">
            <a:spAutoFit/>
          </a:bodyPr>
          <a:lstStyle/>
          <a:p>
            <a:pPr algn="l"/>
            <a:endParaRPr lang="en-US" sz="1800" b="0" i="0" u="none" strike="noStrike" baseline="0" dirty="0">
              <a:solidFill>
                <a:srgbClr val="0948CB"/>
              </a:solidFill>
              <a:latin typeface="Abadi" panose="020B0604020104020204" pitchFamily="34" charset="0"/>
            </a:endParaRPr>
          </a:p>
          <a:p>
            <a:r>
              <a:rPr lang="en-US" sz="1800" b="0" i="0" u="none" strike="noStrike" baseline="0" dirty="0">
                <a:solidFill>
                  <a:srgbClr val="0948CB"/>
                </a:solidFill>
                <a:latin typeface="Abadi" panose="020B0604020104020204" pitchFamily="34" charset="0"/>
              </a:rPr>
              <a:t>CCAFS LC-40 </a:t>
            </a:r>
          </a:p>
          <a:p>
            <a:endParaRPr lang="en-US" dirty="0">
              <a:solidFill>
                <a:srgbClr val="0948CB"/>
              </a:solidFill>
              <a:latin typeface="Abadi" panose="020B0604020104020204" pitchFamily="34" charset="0"/>
            </a:endParaRPr>
          </a:p>
        </p:txBody>
      </p:sp>
      <p:sp>
        <p:nvSpPr>
          <p:cNvPr id="16" name="TextBox 15">
            <a:extLst>
              <a:ext uri="{FF2B5EF4-FFF2-40B4-BE49-F238E27FC236}">
                <a16:creationId xmlns:a16="http://schemas.microsoft.com/office/drawing/2014/main" id="{CEE8E7EE-4A7B-141D-42A9-2C55EB04E98C}"/>
              </a:ext>
            </a:extLst>
          </p:cNvPr>
          <p:cNvSpPr txBox="1"/>
          <p:nvPr/>
        </p:nvSpPr>
        <p:spPr>
          <a:xfrm>
            <a:off x="9559089" y="3658223"/>
            <a:ext cx="1598562" cy="923330"/>
          </a:xfrm>
          <a:prstGeom prst="rect">
            <a:avLst/>
          </a:prstGeom>
          <a:noFill/>
        </p:spPr>
        <p:txBody>
          <a:bodyPr wrap="square" rtlCol="0">
            <a:spAutoFit/>
          </a:bodyPr>
          <a:lstStyle/>
          <a:p>
            <a:pPr algn="l"/>
            <a:endParaRPr lang="en-US" sz="1800" b="0" i="0" u="none" strike="noStrike" baseline="0" dirty="0">
              <a:solidFill>
                <a:srgbClr val="0948CB"/>
              </a:solidFill>
              <a:latin typeface="Abadi" panose="020B0604020104020204" pitchFamily="34" charset="0"/>
            </a:endParaRPr>
          </a:p>
          <a:p>
            <a:r>
              <a:rPr lang="en-US" sz="1800" b="0" i="0" u="none" strike="noStrike" baseline="0" dirty="0">
                <a:solidFill>
                  <a:srgbClr val="0948CB"/>
                </a:solidFill>
                <a:latin typeface="Abadi" panose="020B0604020104020204" pitchFamily="34" charset="0"/>
              </a:rPr>
              <a:t>KSC LC-39A </a:t>
            </a:r>
          </a:p>
          <a:p>
            <a:endParaRPr lang="en-US" dirty="0">
              <a:solidFill>
                <a:srgbClr val="0948CB"/>
              </a:solidFill>
              <a:latin typeface="Abadi" panose="020B0604020104020204" pitchFamily="34" charset="0"/>
            </a:endParaRPr>
          </a:p>
        </p:txBody>
      </p:sp>
      <p:sp>
        <p:nvSpPr>
          <p:cNvPr id="18" name="TextBox 17">
            <a:extLst>
              <a:ext uri="{FF2B5EF4-FFF2-40B4-BE49-F238E27FC236}">
                <a16:creationId xmlns:a16="http://schemas.microsoft.com/office/drawing/2014/main" id="{02638441-F075-45DD-030F-E29432064B72}"/>
              </a:ext>
            </a:extLst>
          </p:cNvPr>
          <p:cNvSpPr txBox="1"/>
          <p:nvPr/>
        </p:nvSpPr>
        <p:spPr>
          <a:xfrm>
            <a:off x="4459857" y="4911519"/>
            <a:ext cx="7024597" cy="646331"/>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badi" panose="020B0604020104020204" pitchFamily="34" charset="0"/>
              </a:rPr>
              <a:t>As per the map, launch site KSC LC-39A has relatively higher success rate as compared to CCAFS SLC-40 and CCAFS LC-40.</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2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Abadi" panose="020B0604020104020204" pitchFamily="34" charset="0"/>
                <a:ea typeface="+mj-ea"/>
                <a:cs typeface="+mj-cs"/>
              </a:rPr>
              <a:t>Introduction</a:t>
            </a:r>
          </a:p>
        </p:txBody>
      </p:sp>
      <p:sp>
        <p:nvSpPr>
          <p:cNvPr id="28" name="Freeform: Shape 2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rocket taking off from a landing pad&#10;&#10;Description automatically generated with low confidence">
            <a:extLst>
              <a:ext uri="{FF2B5EF4-FFF2-40B4-BE49-F238E27FC236}">
                <a16:creationId xmlns:a16="http://schemas.microsoft.com/office/drawing/2014/main" id="{1237C37C-55B0-E6B1-BBE8-C5AFF38410BA}"/>
              </a:ext>
            </a:extLst>
          </p:cNvPr>
          <p:cNvPicPr>
            <a:picLocks noChangeAspect="1"/>
          </p:cNvPicPr>
          <p:nvPr/>
        </p:nvPicPr>
        <p:blipFill>
          <a:blip r:embed="rId2"/>
          <a:stretch>
            <a:fillRect/>
          </a:stretch>
        </p:blipFill>
        <p:spPr>
          <a:xfrm>
            <a:off x="293560" y="1805056"/>
            <a:ext cx="5187003" cy="285285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894962" y="1984443"/>
            <a:ext cx="5458838" cy="41925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000" b="1" dirty="0">
                <a:solidFill>
                  <a:schemeClr val="tx1"/>
                </a:solidFill>
                <a:latin typeface="Abadi" panose="020B0604020104020204" pitchFamily="34" charset="0"/>
              </a:rPr>
              <a:t>Project background and context</a:t>
            </a:r>
          </a:p>
          <a:p>
            <a:pPr lvl="1" algn="just">
              <a:spcBef>
                <a:spcPts val="1400"/>
              </a:spcBef>
              <a:buFont typeface="Arial" panose="020B0604020202020204" pitchFamily="34" charset="0"/>
              <a:buChar char="•"/>
            </a:pPr>
            <a:r>
              <a:rPr lang="en-US" sz="1800" dirty="0">
                <a:solidFill>
                  <a:schemeClr val="tx1"/>
                </a:solidFill>
                <a:latin typeface="Abadi" panose="020B0604020104020204" pitchFamily="34" charset="0"/>
              </a:rPr>
              <a:t>SpaceX promotes its reusability of the first stage of a Falcon9 rocket launch, results in significant reduction in the cost for a launch as compared to other competitors in the market. </a:t>
            </a:r>
          </a:p>
          <a:p>
            <a:pPr lvl="1" algn="just">
              <a:spcBef>
                <a:spcPts val="1400"/>
              </a:spcBef>
              <a:buFont typeface="Arial" panose="020B0604020202020204" pitchFamily="34" charset="0"/>
              <a:buChar char="•"/>
            </a:pPr>
            <a:r>
              <a:rPr lang="en-US" sz="1800" dirty="0">
                <a:solidFill>
                  <a:schemeClr val="tx1"/>
                </a:solidFill>
                <a:latin typeface="Abadi" panose="020B0604020104020204" pitchFamily="34" charset="0"/>
              </a:rPr>
              <a:t>Thus, we need to determine the possibility of the first stage to be landed successfully, therefore the total cost of the rocket launch can be estimated. It helps for the competitors to bid against. </a:t>
            </a:r>
          </a:p>
          <a:p>
            <a:pPr marL="0" indent="0" algn="just">
              <a:spcBef>
                <a:spcPts val="1400"/>
              </a:spcBef>
              <a:buNone/>
            </a:pPr>
            <a:r>
              <a:rPr lang="en-US" sz="2000" b="1" dirty="0">
                <a:solidFill>
                  <a:schemeClr val="tx1"/>
                </a:solidFill>
                <a:latin typeface="Abadi" panose="020B0604020104020204" pitchFamily="34" charset="0"/>
              </a:rPr>
              <a:t>Problems you want to find answers</a:t>
            </a:r>
          </a:p>
          <a:p>
            <a:pPr lvl="1" algn="just">
              <a:spcBef>
                <a:spcPts val="1400"/>
              </a:spcBef>
              <a:buFont typeface="Arial" panose="020B0604020202020204" pitchFamily="34" charset="0"/>
              <a:buChar char="•"/>
            </a:pPr>
            <a:r>
              <a:rPr lang="en-US" sz="1800" dirty="0">
                <a:solidFill>
                  <a:schemeClr val="tx1"/>
                </a:solidFill>
                <a:latin typeface="Abadi" panose="020B0604020104020204" pitchFamily="34" charset="0"/>
              </a:rPr>
              <a:t>To predict the possibility of the first stage of a Falcon9 rocket to be landed successfully based on the launch data published on the SpaceX site.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121619"/>
                </a:solidFill>
              </a:rPr>
              <a:pPr>
                <a:spcAft>
                  <a:spcPts val="600"/>
                </a:spcAft>
              </a:pPr>
              <a:t>4</a:t>
            </a:fld>
            <a:endParaRPr lang="en-US" dirty="0">
              <a:solidFill>
                <a:srgbClr val="121619"/>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map, child art, circle, diagram&#10;&#10;Description automatically generated">
            <a:extLst>
              <a:ext uri="{FF2B5EF4-FFF2-40B4-BE49-F238E27FC236}">
                <a16:creationId xmlns:a16="http://schemas.microsoft.com/office/drawing/2014/main" id="{5CCD94DA-DCA3-E78A-7322-EF98EC258363}"/>
              </a:ext>
            </a:extLst>
          </p:cNvPr>
          <p:cNvPicPr>
            <a:picLocks noGrp="1" noChangeAspect="1"/>
          </p:cNvPicPr>
          <p:nvPr>
            <p:ph idx="4294967295"/>
          </p:nvPr>
        </p:nvPicPr>
        <p:blipFill rotWithShape="1">
          <a:blip r:embed="rId2"/>
          <a:srcRect t="16395" r="9090" b="14020"/>
          <a:stretch/>
        </p:blipFill>
        <p:spPr>
          <a:xfrm>
            <a:off x="3523488" y="-8616"/>
            <a:ext cx="8668512" cy="6857990"/>
          </a:xfrm>
          <a:prstGeom prst="rect">
            <a:avLst/>
          </a:prstGeom>
        </p:spPr>
      </p:pic>
      <p:sp>
        <p:nvSpPr>
          <p:cNvPr id="15" name="Rectangle 1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endParaRPr lang="en-US" sz="2000" dirty="0">
              <a:solidFill>
                <a:srgbClr val="0948CB"/>
              </a:solidFill>
              <a:latin typeface="Abadi" panose="020B0604020104020204" pitchFamily="34" charset="0"/>
              <a:ea typeface="+mj-ea"/>
              <a:cs typeface="+mj-cs"/>
            </a:endParaRPr>
          </a:p>
          <a:p>
            <a:pPr algn="just">
              <a:spcAft>
                <a:spcPts val="600"/>
              </a:spcAft>
            </a:pPr>
            <a:r>
              <a:rPr lang="en-US" sz="2000" dirty="0">
                <a:solidFill>
                  <a:srgbClr val="0948CB"/>
                </a:solidFill>
                <a:latin typeface="Abadi" panose="020B0604020104020204" pitchFamily="34" charset="0"/>
                <a:ea typeface="+mj-ea"/>
                <a:cs typeface="+mj-cs"/>
              </a:rPr>
              <a:t>Launch Outcomes for VAFB SLC-4E in California</a:t>
            </a:r>
          </a:p>
          <a:p>
            <a:pPr>
              <a:spcAft>
                <a:spcPts val="600"/>
              </a:spcAft>
            </a:pPr>
            <a:endParaRPr lang="en-US" sz="20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rgbClr val="0948C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0948CB"/>
          </a:soli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0948CB"/>
                </a:solidFill>
              </a:rPr>
              <a:pPr>
                <a:spcAft>
                  <a:spcPts val="600"/>
                </a:spcAft>
                <a:defRPr/>
              </a:pPr>
              <a:t>40</a:t>
            </a:fld>
            <a:endParaRPr lang="en-US" sz="1200" dirty="0">
              <a:solidFill>
                <a:srgbClr val="0948CB"/>
              </a:solidFill>
            </a:endParaRPr>
          </a:p>
        </p:txBody>
      </p:sp>
      <p:sp>
        <p:nvSpPr>
          <p:cNvPr id="6" name="TextBox 5">
            <a:extLst>
              <a:ext uri="{FF2B5EF4-FFF2-40B4-BE49-F238E27FC236}">
                <a16:creationId xmlns:a16="http://schemas.microsoft.com/office/drawing/2014/main" id="{A23E4AA4-BA5D-B169-CFA8-8EEE6C1F0C37}"/>
              </a:ext>
            </a:extLst>
          </p:cNvPr>
          <p:cNvSpPr txBox="1"/>
          <p:nvPr/>
        </p:nvSpPr>
        <p:spPr>
          <a:xfrm>
            <a:off x="324699" y="3367357"/>
            <a:ext cx="5437745"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badi" panose="020B0604020104020204" pitchFamily="34" charset="0"/>
              </a:rPr>
              <a:t>As compared to KSC LC-39A in Florida, VAFB SLC-4E launch site has relatively lower success rate of nearly 40%.</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297762" y="329184"/>
            <a:ext cx="456223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just" fontAlgn="auto">
              <a:spcAft>
                <a:spcPts val="600"/>
              </a:spcAft>
              <a:buClrTx/>
              <a:buSzTx/>
              <a:tabLst/>
              <a:defRPr/>
            </a:pPr>
            <a:r>
              <a:rPr kumimoji="0" lang="en-US" sz="3600" b="0" i="0" u="none" strike="noStrike" cap="none" spc="0" normalizeH="0" baseline="0" noProof="0" dirty="0">
                <a:ln>
                  <a:noFill/>
                </a:ln>
                <a:solidFill>
                  <a:srgbClr val="0948CB"/>
                </a:solidFill>
                <a:effectLst/>
                <a:uLnTx/>
                <a:uFillTx/>
                <a:latin typeface="Abadi" panose="020B0604020104020204" pitchFamily="34" charset="0"/>
                <a:ea typeface="+mj-ea"/>
                <a:cs typeface="+mj-cs"/>
              </a:rPr>
              <a:t>Distance From Closest </a:t>
            </a:r>
            <a:r>
              <a:rPr lang="en-US" sz="3600" dirty="0">
                <a:solidFill>
                  <a:srgbClr val="0948CB"/>
                </a:solidFill>
                <a:latin typeface="Abadi" panose="020B0604020104020204" pitchFamily="34" charset="0"/>
                <a:ea typeface="+mj-ea"/>
                <a:cs typeface="+mj-cs"/>
              </a:rPr>
              <a:t>C</a:t>
            </a:r>
            <a:r>
              <a:rPr kumimoji="0" lang="en-US" sz="3600" b="0" i="0" u="none" strike="noStrike" cap="none" spc="0" normalizeH="0" baseline="0" noProof="0" dirty="0" err="1">
                <a:ln>
                  <a:noFill/>
                </a:ln>
                <a:solidFill>
                  <a:srgbClr val="0948CB"/>
                </a:solidFill>
                <a:effectLst/>
                <a:uLnTx/>
                <a:uFillTx/>
                <a:latin typeface="Abadi" panose="020B0604020104020204" pitchFamily="34" charset="0"/>
                <a:ea typeface="+mj-ea"/>
                <a:cs typeface="+mj-cs"/>
              </a:rPr>
              <a:t>ity</a:t>
            </a:r>
            <a:endParaRPr kumimoji="0" lang="en-US" sz="3600" b="0" i="0" u="none" strike="noStrike" cap="none" spc="0" normalizeH="0" baseline="0" noProof="0" dirty="0">
              <a:ln>
                <a:noFill/>
              </a:ln>
              <a:solidFill>
                <a:srgbClr val="0948CB"/>
              </a:solidFill>
              <a:effectLst/>
              <a:uLnTx/>
              <a:uFillTx/>
              <a:latin typeface="Abadi" panose="020B0604020104020204" pitchFamily="34" charset="0"/>
              <a:ea typeface="+mj-ea"/>
              <a:cs typeface="+mj-cs"/>
            </a:endParaRPr>
          </a:p>
        </p:txBody>
      </p:sp>
      <p:pic>
        <p:nvPicPr>
          <p:cNvPr id="4" name="Content Placeholder 3" descr="A map of a city&#10;&#10;Description automatically generated with low confidence">
            <a:extLst>
              <a:ext uri="{FF2B5EF4-FFF2-40B4-BE49-F238E27FC236}">
                <a16:creationId xmlns:a16="http://schemas.microsoft.com/office/drawing/2014/main" id="{84FBA8A5-F848-FE86-DC9C-233AE8A221F4}"/>
              </a:ext>
            </a:extLst>
          </p:cNvPr>
          <p:cNvPicPr>
            <a:picLocks noGrp="1" noChangeAspect="1"/>
          </p:cNvPicPr>
          <p:nvPr>
            <p:ph idx="4294967295"/>
          </p:nvPr>
        </p:nvPicPr>
        <p:blipFill rotWithShape="1">
          <a:blip r:embed="rId2"/>
          <a:srcRect t="787" b="386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0948CB"/>
          </a:solidFill>
          <a:ln w="44450" cap="rnd">
            <a:solidFill>
              <a:schemeClr val="accent1"/>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rgbClr val="0948CB"/>
                </a:solidFill>
              </a:rPr>
              <a:pPr>
                <a:spcAft>
                  <a:spcPts val="600"/>
                </a:spcAft>
                <a:defRPr/>
              </a:pPr>
              <a:t>41</a:t>
            </a:fld>
            <a:endParaRPr lang="en-US" sz="1200" dirty="0">
              <a:solidFill>
                <a:srgbClr val="0948CB"/>
              </a:solidFill>
            </a:endParaRPr>
          </a:p>
        </p:txBody>
      </p:sp>
      <p:sp>
        <p:nvSpPr>
          <p:cNvPr id="6" name="TextBox 5">
            <a:extLst>
              <a:ext uri="{FF2B5EF4-FFF2-40B4-BE49-F238E27FC236}">
                <a16:creationId xmlns:a16="http://schemas.microsoft.com/office/drawing/2014/main" id="{A50AC94F-E277-EFD7-20B1-83370B5E8189}"/>
              </a:ext>
            </a:extLst>
          </p:cNvPr>
          <p:cNvSpPr txBox="1"/>
          <p:nvPr/>
        </p:nvSpPr>
        <p:spPr>
          <a:xfrm>
            <a:off x="5255088" y="3429000"/>
            <a:ext cx="5448300"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badi" panose="020B0604020104020204" pitchFamily="34" charset="0"/>
              </a:rPr>
              <a:t>Closest metro city from the launch site CCAFS SLC-40 is </a:t>
            </a:r>
            <a:r>
              <a:rPr lang="en-US" b="1" dirty="0">
                <a:latin typeface="Abadi" panose="020B0604020104020204" pitchFamily="34" charset="0"/>
              </a:rPr>
              <a:t>Melbourne</a:t>
            </a:r>
            <a:r>
              <a:rPr lang="en-US" dirty="0">
                <a:latin typeface="Abadi" panose="020B0604020104020204" pitchFamily="34" charset="0"/>
              </a:rPr>
              <a:t> at a distance of </a:t>
            </a:r>
            <a:r>
              <a:rPr lang="en-US" b="1" dirty="0">
                <a:latin typeface="Abadi" panose="020B0604020104020204" pitchFamily="34" charset="0"/>
              </a:rPr>
              <a:t>~ 51 KM</a:t>
            </a:r>
            <a:r>
              <a:rPr lang="en-US" dirty="0">
                <a:latin typeface="Abadi" panose="020B0604020104020204" pitchFamily="34" charset="0"/>
              </a:rPr>
              <a:t>.</a:t>
            </a:r>
          </a:p>
          <a:p>
            <a:pPr marL="285750" indent="-285750" algn="just">
              <a:buFont typeface="Arial" panose="020B0604020202020204" pitchFamily="34" charset="0"/>
              <a:buChar char="•"/>
            </a:pPr>
            <a:r>
              <a:rPr lang="en-US" dirty="0">
                <a:latin typeface="Abadi" panose="020B0604020104020204" pitchFamily="34" charset="0"/>
              </a:rPr>
              <a:t>It is so to keep mass from harm's way in case of some accidents and to maintain security of the site by preventing access of unauthorized.</a:t>
            </a:r>
          </a:p>
        </p:txBody>
      </p:sp>
    </p:spTree>
    <p:extLst>
      <p:ext uri="{BB962C8B-B14F-4D97-AF65-F5344CB8AC3E}">
        <p14:creationId xmlns:p14="http://schemas.microsoft.com/office/powerpoint/2010/main" val="1939153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477981" y="2658551"/>
            <a:ext cx="4023360" cy="16679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fontAlgn="auto">
              <a:spcAft>
                <a:spcPts val="600"/>
              </a:spcAft>
              <a:buClrTx/>
              <a:buSzTx/>
              <a:tabLst/>
              <a:defRPr/>
            </a:pPr>
            <a:r>
              <a:rPr lang="en-US" sz="3600" kern="1200" dirty="0">
                <a:solidFill>
                  <a:srgbClr val="0948CB"/>
                </a:solidFill>
                <a:latin typeface="Abadi" panose="020B0604020104020204" pitchFamily="34" charset="0"/>
                <a:ea typeface="+mj-ea"/>
                <a:cs typeface="+mj-cs"/>
              </a:rPr>
              <a:t>Distance From Launch Site to Other Proximities </a:t>
            </a:r>
            <a:endParaRPr kumimoji="0" lang="en-US" sz="3600" b="0" i="0" u="none" strike="noStrike" kern="1200" cap="none" spc="0" normalizeH="0" baseline="0" noProof="0" dirty="0">
              <a:ln>
                <a:noFill/>
              </a:ln>
              <a:solidFill>
                <a:srgbClr val="0948CB"/>
              </a:solidFill>
              <a:effectLst/>
              <a:uLnTx/>
              <a:uFillTx/>
              <a:latin typeface="Abadi" panose="020B0604020104020204" pitchFamily="34" charset="0"/>
              <a:ea typeface="+mj-ea"/>
              <a:cs typeface="+mj-cs"/>
            </a:endParaRP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rgbClr val="0948C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0948CB"/>
          </a:soli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picture containing map, circle, diagram, text&#10;&#10;Description automatically generated">
            <a:extLst>
              <a:ext uri="{FF2B5EF4-FFF2-40B4-BE49-F238E27FC236}">
                <a16:creationId xmlns:a16="http://schemas.microsoft.com/office/drawing/2014/main" id="{DBEE45B8-A491-9890-F247-F9735D752F44}"/>
              </a:ext>
            </a:extLst>
          </p:cNvPr>
          <p:cNvPicPr>
            <a:picLocks noGrp="1" noChangeAspect="1"/>
          </p:cNvPicPr>
          <p:nvPr>
            <p:ph idx="4294967295"/>
          </p:nvPr>
        </p:nvPicPr>
        <p:blipFill>
          <a:blip r:embed="rId2"/>
          <a:stretch>
            <a:fillRect/>
          </a:stretch>
        </p:blipFill>
        <p:spPr>
          <a:xfrm>
            <a:off x="5669920" y="625684"/>
            <a:ext cx="5897708" cy="545538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5075537C-CA84-1446-933C-8E9D027F9201}" type="slidenum">
              <a:rPr kumimoji="0" lang="en-US" sz="1200" b="0" i="0" u="none" strike="noStrike" cap="none" spc="0" normalizeH="0" baseline="0" noProof="0">
                <a:ln>
                  <a:noFill/>
                </a:ln>
                <a:solidFill>
                  <a:srgbClr val="0948CB"/>
                </a:solidFill>
                <a:effectLst/>
                <a:uLnTx/>
                <a:uFillTx/>
              </a:rPr>
              <a:pPr marR="0" lvl="0" indent="0" fontAlgn="auto">
                <a:spcBef>
                  <a:spcPts val="0"/>
                </a:spcBef>
                <a:spcAft>
                  <a:spcPts val="600"/>
                </a:spcAft>
                <a:buClrTx/>
                <a:buSzTx/>
                <a:buFontTx/>
                <a:buNone/>
                <a:tabLst/>
                <a:defRPr/>
              </a:pPr>
              <a:t>42</a:t>
            </a:fld>
            <a:endParaRPr kumimoji="0" lang="en-US" sz="1200" b="0" i="0" u="none" strike="noStrike" cap="none" spc="0" normalizeH="0" baseline="0" noProof="0" dirty="0">
              <a:ln>
                <a:noFill/>
              </a:ln>
              <a:solidFill>
                <a:srgbClr val="0948CB"/>
              </a:solidFill>
              <a:effectLst/>
              <a:uLnTx/>
              <a:uFillTx/>
            </a:endParaRPr>
          </a:p>
        </p:txBody>
      </p:sp>
      <p:sp>
        <p:nvSpPr>
          <p:cNvPr id="6" name="TextBox 5">
            <a:extLst>
              <a:ext uri="{FF2B5EF4-FFF2-40B4-BE49-F238E27FC236}">
                <a16:creationId xmlns:a16="http://schemas.microsoft.com/office/drawing/2014/main" id="{0B3C5591-0502-142B-055A-F6C17012E284}"/>
              </a:ext>
            </a:extLst>
          </p:cNvPr>
          <p:cNvSpPr txBox="1"/>
          <p:nvPr/>
        </p:nvSpPr>
        <p:spPr>
          <a:xfrm>
            <a:off x="477981" y="4991100"/>
            <a:ext cx="3719288" cy="1200329"/>
          </a:xfrm>
          <a:prstGeom prst="rect">
            <a:avLst/>
          </a:prstGeom>
          <a:noFill/>
        </p:spPr>
        <p:txBody>
          <a:bodyPr wrap="none" rtlCol="0">
            <a:spAutoFit/>
          </a:bodyPr>
          <a:lstStyle/>
          <a:p>
            <a:pPr marL="285750" indent="-285750" algn="just">
              <a:buFont typeface="Arial" panose="020B0604020202020204" pitchFamily="34" charset="0"/>
              <a:buChar char="•"/>
            </a:pPr>
            <a:r>
              <a:rPr lang="en-US" dirty="0">
                <a:latin typeface="Abadi" panose="020B0604020104020204" pitchFamily="34" charset="0"/>
              </a:rPr>
              <a:t>From CCAFS SLC-40:</a:t>
            </a:r>
          </a:p>
          <a:p>
            <a:pPr marL="742950" lvl="1" indent="-285750" algn="just">
              <a:buFont typeface="Arial" panose="020B0604020202020204" pitchFamily="34" charset="0"/>
              <a:buChar char="•"/>
            </a:pPr>
            <a:r>
              <a:rPr lang="en-US" dirty="0">
                <a:latin typeface="Abadi" panose="020B0604020104020204" pitchFamily="34" charset="0"/>
              </a:rPr>
              <a:t>Closest Rail Line: </a:t>
            </a:r>
            <a:r>
              <a:rPr lang="en-US" b="1" dirty="0">
                <a:latin typeface="Abadi" panose="020B0604020104020204" pitchFamily="34" charset="0"/>
              </a:rPr>
              <a:t>1.27 KM</a:t>
            </a:r>
          </a:p>
          <a:p>
            <a:pPr marL="742950" lvl="1" indent="-285750" algn="just">
              <a:buFont typeface="Arial" panose="020B0604020202020204" pitchFamily="34" charset="0"/>
              <a:buChar char="•"/>
            </a:pPr>
            <a:r>
              <a:rPr lang="en-US" dirty="0">
                <a:latin typeface="Abadi" panose="020B0604020104020204" pitchFamily="34" charset="0"/>
              </a:rPr>
              <a:t>Closest Highway: </a:t>
            </a:r>
            <a:r>
              <a:rPr lang="en-US" b="1" dirty="0">
                <a:latin typeface="Abadi" panose="020B0604020104020204" pitchFamily="34" charset="0"/>
              </a:rPr>
              <a:t>0.59 KM</a:t>
            </a:r>
          </a:p>
          <a:p>
            <a:pPr marL="742950" lvl="1" indent="-285750" algn="just">
              <a:buFont typeface="Arial" panose="020B0604020202020204" pitchFamily="34" charset="0"/>
              <a:buChar char="•"/>
            </a:pPr>
            <a:r>
              <a:rPr lang="en-US" dirty="0">
                <a:latin typeface="Abadi" panose="020B0604020104020204" pitchFamily="34" charset="0"/>
              </a:rPr>
              <a:t>Closest Coast Line: </a:t>
            </a:r>
            <a:r>
              <a:rPr lang="en-US" b="1" dirty="0">
                <a:latin typeface="Abadi" panose="020B0604020104020204" pitchFamily="34" charset="0"/>
              </a:rPr>
              <a:t>0.86 KM</a:t>
            </a:r>
          </a:p>
        </p:txBody>
      </p:sp>
    </p:spTree>
    <p:extLst>
      <p:ext uri="{BB962C8B-B14F-4D97-AF65-F5344CB8AC3E}">
        <p14:creationId xmlns:p14="http://schemas.microsoft.com/office/powerpoint/2010/main" val="1361232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4" name="Content Placeholder 3" descr="A screen shot of a pie chart&#10;&#10;Description automatically generated with low confidence">
            <a:extLst>
              <a:ext uri="{FF2B5EF4-FFF2-40B4-BE49-F238E27FC236}">
                <a16:creationId xmlns:a16="http://schemas.microsoft.com/office/drawing/2014/main" id="{EF1A7322-83F7-0FE3-0C1E-06F942DD9906}"/>
              </a:ext>
            </a:extLst>
          </p:cNvPr>
          <p:cNvPicPr>
            <a:picLocks noGrp="1" noChangeAspect="1"/>
          </p:cNvPicPr>
          <p:nvPr>
            <p:ph idx="4294967295"/>
          </p:nvPr>
        </p:nvPicPr>
        <p:blipFill>
          <a:blip r:embed="rId3"/>
          <a:stretch>
            <a:fillRect/>
          </a:stretch>
        </p:blipFill>
        <p:spPr>
          <a:xfrm>
            <a:off x="770011" y="1333522"/>
            <a:ext cx="8681070" cy="3941531"/>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Success Ratio</a:t>
            </a:r>
          </a:p>
        </p:txBody>
      </p:sp>
      <p:sp>
        <p:nvSpPr>
          <p:cNvPr id="6" name="TextBox 5">
            <a:extLst>
              <a:ext uri="{FF2B5EF4-FFF2-40B4-BE49-F238E27FC236}">
                <a16:creationId xmlns:a16="http://schemas.microsoft.com/office/drawing/2014/main" id="{7CA77D18-1021-FA6A-864B-3FD14723284C}"/>
              </a:ext>
            </a:extLst>
          </p:cNvPr>
          <p:cNvSpPr txBox="1"/>
          <p:nvPr/>
        </p:nvSpPr>
        <p:spPr>
          <a:xfrm>
            <a:off x="770011" y="5417389"/>
            <a:ext cx="868107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KSL LC-39A has the highest launch success ratio of 41.7% followed by CCAFS LC-40 with 29.2% success ratio. In contrast, CCAFS SLC-40 has the lowest success ration of 12.5%.</a:t>
            </a:r>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2500" kern="1200" dirty="0">
                <a:solidFill>
                  <a:srgbClr val="0948CB"/>
                </a:solidFill>
                <a:latin typeface="Abadi" panose="020B0604020104020204" pitchFamily="34" charset="0"/>
                <a:ea typeface="+mj-ea"/>
                <a:cs typeface="+mj-cs"/>
              </a:rPr>
              <a:t>Pie-chart Of The Site With Highest Launch Success Ratio</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rgbClr val="0948C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rgbClr val="094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rgbClr val="094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 shot of a graph&#10;&#10;Description automatically generated with low confidence">
            <a:extLst>
              <a:ext uri="{FF2B5EF4-FFF2-40B4-BE49-F238E27FC236}">
                <a16:creationId xmlns:a16="http://schemas.microsoft.com/office/drawing/2014/main" id="{D79AD338-0B11-DEBB-E936-574551C04CC3}"/>
              </a:ext>
            </a:extLst>
          </p:cNvPr>
          <p:cNvPicPr>
            <a:picLocks noGrp="1" noChangeAspect="1"/>
          </p:cNvPicPr>
          <p:nvPr>
            <p:ph idx="4294967295"/>
          </p:nvPr>
        </p:nvPicPr>
        <p:blipFill>
          <a:blip r:embed="rId2"/>
          <a:stretch>
            <a:fillRect/>
          </a:stretch>
        </p:blipFill>
        <p:spPr>
          <a:xfrm>
            <a:off x="5987738" y="1814105"/>
            <a:ext cx="5628018" cy="299692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0948CB"/>
                </a:solidFill>
              </a:rPr>
              <a:pPr>
                <a:spcAft>
                  <a:spcPts val="600"/>
                </a:spcAft>
              </a:pPr>
              <a:t>45</a:t>
            </a:fld>
            <a:endParaRPr lang="en-US" sz="1200" dirty="0">
              <a:solidFill>
                <a:srgbClr val="0948CB"/>
              </a:solidFill>
            </a:endParaRPr>
          </a:p>
        </p:txBody>
      </p:sp>
      <p:sp>
        <p:nvSpPr>
          <p:cNvPr id="6" name="TextBox 5">
            <a:extLst>
              <a:ext uri="{FF2B5EF4-FFF2-40B4-BE49-F238E27FC236}">
                <a16:creationId xmlns:a16="http://schemas.microsoft.com/office/drawing/2014/main" id="{AC10FE11-7298-45A7-AA90-825576A7146D}"/>
              </a:ext>
            </a:extLst>
          </p:cNvPr>
          <p:cNvSpPr txBox="1"/>
          <p:nvPr/>
        </p:nvSpPr>
        <p:spPr>
          <a:xfrm>
            <a:off x="645064" y="2449902"/>
            <a:ext cx="3806166"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badi" panose="020B0604020104020204" pitchFamily="34" charset="0"/>
              </a:rPr>
              <a:t>The pie-chart depicts the result of the launch site </a:t>
            </a:r>
            <a:r>
              <a:rPr lang="en-US" b="1" dirty="0">
                <a:latin typeface="Abadi" panose="020B0604020104020204" pitchFamily="34" charset="0"/>
              </a:rPr>
              <a:t>KSL LC-39A</a:t>
            </a:r>
            <a:r>
              <a:rPr lang="en-US" dirty="0">
                <a:latin typeface="Abadi" panose="020B0604020104020204" pitchFamily="34" charset="0"/>
              </a:rPr>
              <a:t>.</a:t>
            </a:r>
          </a:p>
          <a:p>
            <a:pPr marL="285750" indent="-285750" algn="just">
              <a:buFont typeface="Arial" panose="020B0604020202020204" pitchFamily="34" charset="0"/>
              <a:buChar char="•"/>
            </a:pPr>
            <a:r>
              <a:rPr lang="en-US" dirty="0">
                <a:latin typeface="Abadi" panose="020B0604020104020204" pitchFamily="34" charset="0"/>
              </a:rPr>
              <a:t>As per the observation we can deduce the fact that the success ratio is of </a:t>
            </a:r>
            <a:r>
              <a:rPr lang="en-US" b="1" dirty="0">
                <a:latin typeface="Abadi" panose="020B0604020104020204" pitchFamily="34" charset="0"/>
              </a:rPr>
              <a:t>76.9%</a:t>
            </a:r>
            <a:r>
              <a:rPr lang="en-US" dirty="0">
                <a:latin typeface="Abadi" panose="020B0604020104020204" pitchFamily="34" charset="0"/>
              </a:rPr>
              <a:t>.</a:t>
            </a:r>
          </a:p>
          <a:p>
            <a:pPr marL="285750" indent="-285750" algn="just">
              <a:buFont typeface="Arial" panose="020B0604020202020204" pitchFamily="34" charset="0"/>
              <a:buChar char="•"/>
            </a:pPr>
            <a:r>
              <a:rPr lang="en-US" dirty="0">
                <a:latin typeface="Abadi" panose="020B0604020104020204" pitchFamily="34" charset="0"/>
              </a:rPr>
              <a:t>The scatter plot shows the payload carried by all launches from the site and their result (1 – Success or 0 - Failure) </a:t>
            </a:r>
          </a:p>
        </p:txBody>
      </p:sp>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dirty="0">
                <a:solidFill>
                  <a:srgbClr val="0948CB"/>
                </a:solidFill>
                <a:latin typeface="Abadi" panose="020B0604020104020204" pitchFamily="34" charset="0"/>
                <a:ea typeface="+mj-ea"/>
                <a:cs typeface="+mj-cs"/>
              </a:rPr>
              <a:t>Scatter Plot of Payload vs Launch Outcome</a:t>
            </a:r>
          </a:p>
        </p:txBody>
      </p:sp>
      <p:sp>
        <p:nvSpPr>
          <p:cNvPr id="30" name="Arc 29">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noFill/>
          <a:ln w="127000" cap="rnd">
            <a:solidFill>
              <a:schemeClr val="accent1"/>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Content Placeholder 3" descr="A screen shot of a pie chart&#10;&#10;Description automatically generated with low confidence">
            <a:extLst>
              <a:ext uri="{FF2B5EF4-FFF2-40B4-BE49-F238E27FC236}">
                <a16:creationId xmlns:a16="http://schemas.microsoft.com/office/drawing/2014/main" id="{A2B14A15-3DE9-D493-9BAA-CBA00AF14DD5}"/>
              </a:ext>
            </a:extLst>
          </p:cNvPr>
          <p:cNvPicPr>
            <a:picLocks noGrp="1" noChangeAspect="1"/>
          </p:cNvPicPr>
          <p:nvPr>
            <p:ph idx="4294967295"/>
          </p:nvPr>
        </p:nvPicPr>
        <p:blipFill rotWithShape="1">
          <a:blip r:embed="rId2"/>
          <a:srcRect t="52070" r="3507"/>
          <a:stretch/>
        </p:blipFill>
        <p:spPr>
          <a:xfrm>
            <a:off x="659914" y="833133"/>
            <a:ext cx="10872172" cy="270021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6" name="TextBox 5">
            <a:extLst>
              <a:ext uri="{FF2B5EF4-FFF2-40B4-BE49-F238E27FC236}">
                <a16:creationId xmlns:a16="http://schemas.microsoft.com/office/drawing/2014/main" id="{3685117F-78F8-B335-5618-5017FE1AD4A4}"/>
              </a:ext>
            </a:extLst>
          </p:cNvPr>
          <p:cNvSpPr txBox="1"/>
          <p:nvPr/>
        </p:nvSpPr>
        <p:spPr>
          <a:xfrm>
            <a:off x="4970835" y="3998019"/>
            <a:ext cx="6382966" cy="2216512"/>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r>
              <a:rPr lang="en-US" b="1" u="sng" dirty="0">
                <a:latin typeface="Abadi" panose="020B0604020104020204" pitchFamily="34" charset="0"/>
              </a:rPr>
              <a:t>Observation</a:t>
            </a:r>
            <a:r>
              <a:rPr lang="en-US" dirty="0">
                <a:latin typeface="Abadi" panose="020B0604020104020204" pitchFamily="34" charset="0"/>
              </a:rPr>
              <a:t>:</a:t>
            </a:r>
          </a:p>
          <a:p>
            <a:pPr marL="285750" indent="-228600" algn="just">
              <a:lnSpc>
                <a:spcPct val="90000"/>
              </a:lnSpc>
              <a:spcAft>
                <a:spcPts val="600"/>
              </a:spcAft>
              <a:buFont typeface="Arial" panose="020B0604020202020204" pitchFamily="34" charset="0"/>
              <a:buChar char="•"/>
            </a:pPr>
            <a:r>
              <a:rPr lang="en-US" dirty="0">
                <a:latin typeface="Abadi" panose="020B0604020104020204" pitchFamily="34" charset="0"/>
              </a:rPr>
              <a:t>Booster version </a:t>
            </a:r>
            <a:r>
              <a:rPr lang="en-US" b="1" dirty="0">
                <a:latin typeface="Abadi" panose="020B0604020104020204" pitchFamily="34" charset="0"/>
              </a:rPr>
              <a:t>FT</a:t>
            </a:r>
            <a:r>
              <a:rPr lang="en-US" dirty="0">
                <a:latin typeface="Abadi" panose="020B0604020104020204" pitchFamily="34" charset="0"/>
              </a:rPr>
              <a:t> has the highest success ratio among all the versions.</a:t>
            </a:r>
          </a:p>
          <a:p>
            <a:pPr marL="285750" indent="-228600" algn="just">
              <a:lnSpc>
                <a:spcPct val="90000"/>
              </a:lnSpc>
              <a:spcAft>
                <a:spcPts val="600"/>
              </a:spcAft>
              <a:buFont typeface="Arial" panose="020B0604020202020204" pitchFamily="34" charset="0"/>
              <a:buChar char="•"/>
            </a:pPr>
            <a:r>
              <a:rPr lang="en-US" dirty="0">
                <a:latin typeface="Abadi" panose="020B0604020104020204" pitchFamily="34" charset="0"/>
              </a:rPr>
              <a:t>The range of payload carried and resulted in a success for the booster FT is in between </a:t>
            </a:r>
            <a:r>
              <a:rPr lang="en-US" b="1" dirty="0">
                <a:latin typeface="Abadi" panose="020B0604020104020204" pitchFamily="34" charset="0"/>
              </a:rPr>
              <a:t>2000 kg to 6000 kg</a:t>
            </a:r>
            <a:r>
              <a:rPr lang="en-US" dirty="0">
                <a:latin typeface="Abadi" panose="020B0604020104020204" pitchFamily="34" charset="0"/>
              </a:rPr>
              <a:t>.</a:t>
            </a:r>
          </a:p>
          <a:p>
            <a:pPr marL="742950" lvl="1" indent="-228600" algn="just">
              <a:lnSpc>
                <a:spcPct val="90000"/>
              </a:lnSpc>
              <a:spcAft>
                <a:spcPts val="600"/>
              </a:spcAft>
              <a:buFont typeface="Arial" panose="020B0604020202020204" pitchFamily="34" charset="0"/>
              <a:buChar char="•"/>
            </a:pPr>
            <a:endParaRPr lang="en-US" dirty="0">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0948CB"/>
                </a:solidFill>
              </a:rPr>
              <a:pPr>
                <a:spcAft>
                  <a:spcPts val="600"/>
                </a:spcAft>
              </a:pPr>
              <a:t>46</a:t>
            </a:fld>
            <a:endParaRPr lang="en-US" sz="1200" dirty="0">
              <a:solidFill>
                <a:srgbClr val="0948CB"/>
              </a:solidFill>
            </a:endParaRPr>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5">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51560" y="4444332"/>
            <a:ext cx="3558466"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3200" kern="1200" dirty="0">
                <a:solidFill>
                  <a:srgbClr val="0948CB"/>
                </a:solidFill>
                <a:latin typeface="Abadi" panose="020B0604020104020204" pitchFamily="34" charset="0"/>
                <a:ea typeface="+mj-ea"/>
                <a:cs typeface="+mj-cs"/>
              </a:rPr>
              <a:t>Classification Accuracy</a:t>
            </a:r>
          </a:p>
        </p:txBody>
      </p:sp>
      <p:pic>
        <p:nvPicPr>
          <p:cNvPr id="3" name="Picture 2" descr="A picture containing text, screenshot, font, line&#10;&#10;Description automatically generated">
            <a:extLst>
              <a:ext uri="{FF2B5EF4-FFF2-40B4-BE49-F238E27FC236}">
                <a16:creationId xmlns:a16="http://schemas.microsoft.com/office/drawing/2014/main" id="{350FD881-A58C-9DBF-0EB1-C85A70E7558A}"/>
              </a:ext>
            </a:extLst>
          </p:cNvPr>
          <p:cNvPicPr>
            <a:picLocks noChangeAspect="1"/>
          </p:cNvPicPr>
          <p:nvPr/>
        </p:nvPicPr>
        <p:blipFill>
          <a:blip r:embed="rId2"/>
          <a:stretch>
            <a:fillRect/>
          </a:stretch>
        </p:blipFill>
        <p:spPr>
          <a:xfrm>
            <a:off x="557784" y="686352"/>
            <a:ext cx="11164824" cy="2986767"/>
          </a:xfrm>
          <a:prstGeom prst="rect">
            <a:avLst/>
          </a:prstGeom>
        </p:spPr>
      </p:pic>
      <p:sp>
        <p:nvSpPr>
          <p:cNvPr id="23" name="Rectangle 17">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rgbClr val="0948C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49240" y="4440602"/>
            <a:ext cx="6007608" cy="1645920"/>
          </a:xfrm>
          <a:prstGeom prst="rect">
            <a:avLst/>
          </a:prstGeom>
        </p:spPr>
        <p:txBody>
          <a:bodyPr vert="horz" lIns="91440" tIns="45720" rIns="91440" bIns="45720" rtlCol="0" anchor="ctr">
            <a:normAutofit/>
          </a:bodyPr>
          <a:lstStyle/>
          <a:p>
            <a:pPr>
              <a:spcBef>
                <a:spcPts val="1400"/>
              </a:spcBef>
            </a:pPr>
            <a:r>
              <a:rPr lang="en-US" sz="1800" dirty="0">
                <a:latin typeface="Abadi" panose="020B0604020104020204" pitchFamily="34" charset="0"/>
              </a:rPr>
              <a:t>All the classification models performed equally well on the testing data.</a:t>
            </a:r>
          </a:p>
          <a:p>
            <a:pPr>
              <a:spcBef>
                <a:spcPts val="1400"/>
              </a:spcBef>
            </a:pPr>
            <a:r>
              <a:rPr lang="en-US" sz="1800" dirty="0">
                <a:latin typeface="Abadi" panose="020B0604020104020204" pitchFamily="34" charset="0"/>
              </a:rPr>
              <a:t>Overall accuracy obtained was same across all the models which is </a:t>
            </a:r>
            <a:r>
              <a:rPr lang="en-US" sz="1800" b="1" dirty="0">
                <a:latin typeface="Abadi" panose="020B0604020104020204" pitchFamily="34" charset="0"/>
              </a:rPr>
              <a:t>83.34%</a:t>
            </a:r>
            <a:r>
              <a:rPr lang="en-US" sz="1800" dirty="0">
                <a:latin typeface="Abadi" panose="020B0604020104020204" pitchFamily="34" charset="0"/>
              </a:rPr>
              <a:t>. </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0948CB"/>
                </a:solidFill>
              </a:rPr>
              <a:pPr>
                <a:spcAft>
                  <a:spcPts val="600"/>
                </a:spcAft>
              </a:pPr>
              <a:t>48</a:t>
            </a:fld>
            <a:endParaRPr lang="en-US" sz="1200" dirty="0">
              <a:solidFill>
                <a:srgbClr val="0948CB"/>
              </a:solidFill>
            </a:endParaRPr>
          </a:p>
        </p:txBody>
      </p:sp>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23901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948CB"/>
                </a:solidFill>
                <a:latin typeface="Abadi" panose="020B0604020104020204" pitchFamily="34" charset="0"/>
                <a:ea typeface="+mj-ea"/>
                <a:cs typeface="+mj-cs"/>
              </a:rPr>
              <a:t>Confusion Matrix</a:t>
            </a:r>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rgbClr val="0948C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screenshot, diagram, design&#10;&#10;Description automatically generated">
            <a:extLst>
              <a:ext uri="{FF2B5EF4-FFF2-40B4-BE49-F238E27FC236}">
                <a16:creationId xmlns:a16="http://schemas.microsoft.com/office/drawing/2014/main" id="{0EDD405F-4882-77A2-2FFB-0A703C030A4A}"/>
              </a:ext>
            </a:extLst>
          </p:cNvPr>
          <p:cNvPicPr>
            <a:picLocks noChangeAspect="1"/>
          </p:cNvPicPr>
          <p:nvPr/>
        </p:nvPicPr>
        <p:blipFill>
          <a:blip r:embed="rId2"/>
          <a:stretch>
            <a:fillRect/>
          </a:stretch>
        </p:blipFill>
        <p:spPr>
          <a:xfrm>
            <a:off x="576244" y="991007"/>
            <a:ext cx="5628018" cy="4643115"/>
          </a:xfrm>
          <a:prstGeom prst="rect">
            <a:avLst/>
          </a:prstGeom>
        </p:spPr>
      </p:pic>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rgbClr val="0948C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39012" y="2031101"/>
            <a:ext cx="4282984" cy="3511943"/>
          </a:xfrm>
          <a:prstGeom prst="rect">
            <a:avLst/>
          </a:prstGeom>
        </p:spPr>
        <p:txBody>
          <a:bodyPr vert="horz" lIns="91440" tIns="45720" rIns="91440" bIns="45720" rtlCol="0" anchor="ctr">
            <a:normAutofit/>
          </a:bodyPr>
          <a:lstStyle/>
          <a:p>
            <a:pPr algn="just">
              <a:spcBef>
                <a:spcPts val="1400"/>
              </a:spcBef>
            </a:pPr>
            <a:r>
              <a:rPr lang="en-US" sz="1800" dirty="0">
                <a:latin typeface="Abadi" panose="020B0604020104020204" pitchFamily="34" charset="0"/>
              </a:rPr>
              <a:t>Confusion matrix remained the same across all the classification models as they distinguished results equally in each class.</a:t>
            </a:r>
          </a:p>
          <a:p>
            <a:pPr algn="just">
              <a:spcBef>
                <a:spcPts val="1400"/>
              </a:spcBef>
            </a:pPr>
            <a:r>
              <a:rPr lang="en-US" sz="1800" dirty="0">
                <a:latin typeface="Abadi" panose="020B0604020104020204" pitchFamily="34" charset="0"/>
              </a:rPr>
              <a:t>However, all the models did the same error while predicting outcome when launches were not a success and the results predicted were that of a success. (false positive).</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0948CB"/>
                </a:solidFill>
              </a:rPr>
              <a:pPr>
                <a:spcAft>
                  <a:spcPts val="600"/>
                </a:spcAft>
              </a:pPr>
              <a:t>49</a:t>
            </a:fld>
            <a:endParaRPr lang="en-US" sz="1200" dirty="0">
              <a:solidFill>
                <a:srgbClr val="0948CB"/>
              </a:solidFill>
            </a:endParaRPr>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rgbClr val="0948C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r>
              <a:rPr lang="en-US" dirty="0"/>
              <a:t>5</a:t>
            </a:r>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56140" cy="4351338"/>
          </a:xfrm>
          <a:prstGeom prst="rect">
            <a:avLst/>
          </a:prstGeom>
        </p:spPr>
        <p:txBody>
          <a:bodyPr>
            <a:normAutofit lnSpcReduction="10000"/>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The success rate of launches at launch sites KSC LC-39A and CCFS SLC-40 significantly improves as the flight number increases. After the 77th flight, the success rate reaches 100% at these sites. Similarly, at launch site VAFB SLC-4E, the success rate reaches 100% after the 50th flight.</a:t>
            </a:r>
          </a:p>
          <a:p>
            <a:pPr algn="just">
              <a:lnSpc>
                <a:spcPct val="100000"/>
              </a:lnSpc>
              <a:spcBef>
                <a:spcPts val="1400"/>
              </a:spcBef>
            </a:pPr>
            <a:r>
              <a:rPr lang="en-US" sz="1800" dirty="0">
                <a:solidFill>
                  <a:schemeClr val="accent3">
                    <a:lumMod val="25000"/>
                  </a:schemeClr>
                </a:solidFill>
                <a:latin typeface="Abadi" panose="020B0604020104020204" pitchFamily="34" charset="0"/>
              </a:rPr>
              <a:t>When it comes to heavy payloads, the landing success rate is notably higher for missions targeting polar orbits, low Earth orbits (LEO), and the International Space Station (ISS). However, in the case of Geostationary Transfer Orbits (GTO), it is challenging to differentiate the success of landings accurately. This is because both positive landing rates (successful missions) and negative landing rates (unsuccessful missions) exist for GTO missions.</a:t>
            </a:r>
          </a:p>
          <a:p>
            <a:pPr algn="just">
              <a:lnSpc>
                <a:spcPct val="100000"/>
              </a:lnSpc>
              <a:spcBef>
                <a:spcPts val="1400"/>
              </a:spcBef>
            </a:pPr>
            <a:r>
              <a:rPr lang="en-US" sz="1800" dirty="0">
                <a:solidFill>
                  <a:schemeClr val="accent3">
                    <a:lumMod val="25000"/>
                  </a:schemeClr>
                </a:solidFill>
                <a:latin typeface="Abadi" panose="020B0604020104020204" pitchFamily="34" charset="0"/>
              </a:rPr>
              <a:t>Note that </a:t>
            </a:r>
            <a:r>
              <a:rPr lang="en-US" sz="1800" dirty="0">
                <a:latin typeface="Abadi" panose="020B0604020104020204" pitchFamily="34" charset="0"/>
              </a:rPr>
              <a:t>the success rate since 2013 kept increasing till 2020.</a:t>
            </a:r>
          </a:p>
          <a:p>
            <a:pPr algn="just">
              <a:lnSpc>
                <a:spcPct val="100000"/>
              </a:lnSpc>
              <a:spcBef>
                <a:spcPts val="1400"/>
              </a:spcBef>
            </a:pPr>
            <a:r>
              <a:rPr lang="en-US" sz="1800" dirty="0">
                <a:latin typeface="Abadi" panose="020B0604020104020204" pitchFamily="34" charset="0"/>
              </a:rPr>
              <a:t>According to the data presented on the map, launch site KSC LC-39A exhibits a comparatively higher success rate compared to CCAFS SLC-40, VAFB SLC-4E, and CCAFS LC-40.</a:t>
            </a:r>
          </a:p>
          <a:p>
            <a:pPr algn="just">
              <a:lnSpc>
                <a:spcPct val="100000"/>
              </a:lnSpc>
              <a:spcBef>
                <a:spcPts val="1400"/>
              </a:spcBef>
            </a:pPr>
            <a:r>
              <a:rPr lang="en-US" sz="1800" dirty="0">
                <a:latin typeface="Abadi" panose="020B0604020104020204" pitchFamily="34" charset="0"/>
              </a:rPr>
              <a:t>Based on the data provided, KSC LC-39A has the highest launch success ratio, standing at 41.7%. Following closely is CCAFS LC-40 with a success ratio of 29.2%. In contrast, CCAFS SLC-40 has the lowest success ratio of 12.5%.</a:t>
            </a:r>
          </a:p>
          <a:p>
            <a:pPr algn="just">
              <a:lnSpc>
                <a:spcPct val="100000"/>
              </a:lnSpc>
              <a:spcBef>
                <a:spcPts val="1400"/>
              </a:spcBef>
            </a:pPr>
            <a:endParaRPr lang="en-US" sz="1800" dirty="0">
              <a:latin typeface="Abadi" panose="020B0604020104020204" pitchFamily="34" charset="0"/>
            </a:endParaRP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56140" cy="4351338"/>
          </a:xfrm>
          <a:prstGeom prst="rect">
            <a:avLst/>
          </a:prstGeom>
        </p:spPr>
        <p:txBody>
          <a:bodyPr>
            <a:norm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While KSC LC-39A may have the highest overall success ratio, it is worth noting that this launch site did not perform well with heavy payloads. Specifically, launches with payloads exceeding 5500 kg resulted in failures at this site.</a:t>
            </a:r>
          </a:p>
          <a:p>
            <a:pPr algn="just">
              <a:lnSpc>
                <a:spcPct val="100000"/>
              </a:lnSpc>
              <a:spcBef>
                <a:spcPts val="1400"/>
              </a:spcBef>
            </a:pPr>
            <a:r>
              <a:rPr lang="en-US" sz="1800" dirty="0">
                <a:solidFill>
                  <a:schemeClr val="accent3">
                    <a:lumMod val="25000"/>
                  </a:schemeClr>
                </a:solidFill>
                <a:latin typeface="Abadi" panose="020B0604020104020204" pitchFamily="34" charset="0"/>
              </a:rPr>
              <a:t>Among all the booster versions, the FT version has the highest success ratio. The payload range carried by the FT booster that resulted in a successful mission falls between 2000 kg and 6000 kg.</a:t>
            </a: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Conclusions (Cont.)</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421353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04672"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948CB"/>
                </a:solidFill>
                <a:latin typeface="Abadi" panose="020B0604020104020204" pitchFamily="34" charset="0"/>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04672" y="3149600"/>
            <a:ext cx="4977578" cy="2911371"/>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lgn="just">
              <a:spcBef>
                <a:spcPts val="1400"/>
              </a:spcBef>
              <a:buFont typeface="Arial" panose="020B0604020202020204" pitchFamily="34" charset="0"/>
              <a:buChar char="•"/>
            </a:pPr>
            <a:r>
              <a:rPr lang="en-US" sz="1400" dirty="0">
                <a:solidFill>
                  <a:schemeClr val="tx2"/>
                </a:solidFill>
                <a:latin typeface="Abadi" panose="020B0604020104020204" pitchFamily="34" charset="0"/>
              </a:rPr>
              <a:t>Executive Summary</a:t>
            </a:r>
          </a:p>
          <a:p>
            <a:pPr algn="just">
              <a:spcBef>
                <a:spcPts val="1400"/>
              </a:spcBef>
              <a:buFont typeface="Arial" panose="020B0604020202020204" pitchFamily="34" charset="0"/>
              <a:buChar char="•"/>
            </a:pPr>
            <a:r>
              <a:rPr lang="en-US" sz="1400" dirty="0">
                <a:solidFill>
                  <a:schemeClr val="tx2"/>
                </a:solidFill>
                <a:latin typeface="Abadi" panose="020B0604020104020204" pitchFamily="34" charset="0"/>
              </a:rPr>
              <a:t>Data collection methodology</a:t>
            </a:r>
          </a:p>
          <a:p>
            <a:pPr lvl="1" algn="just">
              <a:spcBef>
                <a:spcPts val="1400"/>
              </a:spcBef>
              <a:buFont typeface="Arial" panose="020B0604020202020204" pitchFamily="34" charset="0"/>
              <a:buChar char="•"/>
            </a:pPr>
            <a:r>
              <a:rPr lang="en-US" sz="1400" dirty="0">
                <a:solidFill>
                  <a:schemeClr val="bg1">
                    <a:lumMod val="65000"/>
                  </a:schemeClr>
                </a:solidFill>
                <a:latin typeface="Abadi" panose="020B0604020104020204" pitchFamily="34" charset="0"/>
              </a:rPr>
              <a:t>Description of how data was collected</a:t>
            </a:r>
            <a:r>
              <a:rPr lang="en-US" sz="1400" dirty="0">
                <a:solidFill>
                  <a:schemeClr val="tx2"/>
                </a:solidFill>
                <a:latin typeface="Abadi" panose="020B0604020104020204" pitchFamily="34" charset="0"/>
              </a:rPr>
              <a:t> </a:t>
            </a:r>
          </a:p>
          <a:p>
            <a:pPr algn="just">
              <a:spcBef>
                <a:spcPts val="1400"/>
              </a:spcBef>
              <a:buFont typeface="Arial" panose="020B0604020202020204" pitchFamily="34" charset="0"/>
              <a:buChar char="•"/>
            </a:pPr>
            <a:r>
              <a:rPr lang="en-US" sz="1400" dirty="0">
                <a:solidFill>
                  <a:schemeClr val="tx2"/>
                </a:solidFill>
                <a:latin typeface="Abadi" panose="020B0604020104020204" pitchFamily="34" charset="0"/>
              </a:rPr>
              <a:t>Perform data wrangling</a:t>
            </a:r>
          </a:p>
          <a:p>
            <a:pPr lvl="1" algn="just">
              <a:spcBef>
                <a:spcPts val="1400"/>
              </a:spcBef>
              <a:buFont typeface="Arial" panose="020B0604020202020204" pitchFamily="34" charset="0"/>
              <a:buChar char="•"/>
            </a:pPr>
            <a:r>
              <a:rPr lang="en-US" sz="1400" dirty="0">
                <a:solidFill>
                  <a:schemeClr val="bg1">
                    <a:lumMod val="65000"/>
                  </a:schemeClr>
                </a:solidFill>
                <a:latin typeface="Abadi" panose="020B0604020104020204" pitchFamily="34" charset="0"/>
              </a:rPr>
              <a:t>Description of how data was processed</a:t>
            </a:r>
          </a:p>
          <a:p>
            <a:pPr algn="just">
              <a:spcBef>
                <a:spcPts val="1400"/>
              </a:spcBef>
              <a:buFont typeface="Arial" panose="020B0604020202020204" pitchFamily="34" charset="0"/>
              <a:buChar char="•"/>
            </a:pPr>
            <a:r>
              <a:rPr lang="en-US" sz="1400" dirty="0">
                <a:solidFill>
                  <a:schemeClr val="tx2"/>
                </a:solidFill>
                <a:latin typeface="Abadi" panose="020B0604020104020204" pitchFamily="34" charset="0"/>
              </a:rPr>
              <a:t>Perform exploratory data analysis (EDA) using visualization and SQL</a:t>
            </a:r>
          </a:p>
          <a:p>
            <a:pPr algn="just">
              <a:spcBef>
                <a:spcPts val="1400"/>
              </a:spcBef>
              <a:buFont typeface="Arial" panose="020B0604020202020204" pitchFamily="34" charset="0"/>
              <a:buChar char="•"/>
            </a:pPr>
            <a:r>
              <a:rPr lang="en-US" sz="1400" dirty="0">
                <a:solidFill>
                  <a:schemeClr val="tx2"/>
                </a:solidFill>
                <a:latin typeface="Abadi" panose="020B0604020104020204" pitchFamily="34" charset="0"/>
              </a:rPr>
              <a:t>Perform interactive visual analytics using Folium and </a:t>
            </a:r>
            <a:r>
              <a:rPr lang="en-US" sz="1400" dirty="0" err="1">
                <a:solidFill>
                  <a:schemeClr val="tx2"/>
                </a:solidFill>
                <a:latin typeface="Abadi" panose="020B0604020104020204" pitchFamily="34" charset="0"/>
              </a:rPr>
              <a:t>Plotly</a:t>
            </a:r>
            <a:r>
              <a:rPr lang="en-US" sz="1400" dirty="0">
                <a:solidFill>
                  <a:schemeClr val="tx2"/>
                </a:solidFill>
                <a:latin typeface="Abadi" panose="020B0604020104020204" pitchFamily="34" charset="0"/>
              </a:rPr>
              <a:t> Dash</a:t>
            </a:r>
          </a:p>
          <a:p>
            <a:pPr algn="just">
              <a:spcBef>
                <a:spcPts val="1400"/>
              </a:spcBef>
              <a:buFont typeface="Arial" panose="020B0604020202020204" pitchFamily="34" charset="0"/>
              <a:buChar char="•"/>
            </a:pPr>
            <a:r>
              <a:rPr lang="en-US" sz="1400" dirty="0">
                <a:solidFill>
                  <a:schemeClr val="tx2"/>
                </a:solidFill>
                <a:latin typeface="Abadi" panose="020B0604020104020204" pitchFamily="34" charset="0"/>
              </a:rPr>
              <a:t>Perform predictive analysis using classification models</a:t>
            </a:r>
          </a:p>
          <a:p>
            <a:pPr lvl="1" algn="just">
              <a:spcBef>
                <a:spcPts val="1400"/>
              </a:spcBef>
              <a:buFont typeface="Arial" panose="020B0604020202020204" pitchFamily="34" charset="0"/>
              <a:buChar char="•"/>
            </a:pPr>
            <a:r>
              <a:rPr lang="en-US" sz="1400" dirty="0">
                <a:solidFill>
                  <a:schemeClr val="bg1">
                    <a:lumMod val="65000"/>
                  </a:schemeClr>
                </a:solidFill>
                <a:latin typeface="Abadi" panose="020B0604020104020204" pitchFamily="34" charset="0"/>
              </a:rPr>
              <a:t>How to build, tune, evaluate classification models</a:t>
            </a:r>
          </a:p>
          <a:p>
            <a:pPr algn="just">
              <a:spcBef>
                <a:spcPts val="1400"/>
              </a:spcBef>
              <a:buFont typeface="Arial" panose="020B0604020202020204" pitchFamily="34" charset="0"/>
              <a:buChar char="•"/>
            </a:pPr>
            <a:endParaRPr lang="en-US" sz="1400" dirty="0">
              <a:solidFill>
                <a:schemeClr val="tx2"/>
              </a:solidFill>
              <a:latin typeface="+mn-lt"/>
            </a:endParaRPr>
          </a:p>
          <a:p>
            <a:pPr algn="just">
              <a:spcBef>
                <a:spcPts val="1400"/>
              </a:spcBef>
              <a:buFont typeface="Arial" panose="020B0604020202020204" pitchFamily="34" charset="0"/>
              <a:buChar char="•"/>
            </a:pPr>
            <a:endParaRPr lang="en-US" sz="1400" dirty="0">
              <a:solidFill>
                <a:schemeClr val="tx2"/>
              </a:solidFill>
              <a:latin typeface="+mn-lt"/>
            </a:endParaRPr>
          </a:p>
          <a:p>
            <a:pPr algn="just">
              <a:spcBef>
                <a:spcPts val="1400"/>
              </a:spcBef>
              <a:buFont typeface="Arial" panose="020B0604020202020204" pitchFamily="34" charset="0"/>
              <a:buChar char="•"/>
            </a:pPr>
            <a:endParaRPr lang="en-US" sz="1400" dirty="0">
              <a:solidFill>
                <a:schemeClr val="tx2"/>
              </a:solidFill>
              <a:latin typeface="+mn-lt"/>
            </a:endParaRPr>
          </a:p>
          <a:p>
            <a:pPr algn="just">
              <a:spcBef>
                <a:spcPts val="1400"/>
              </a:spcBef>
              <a:buFont typeface="Arial" panose="020B0604020202020204" pitchFamily="34" charset="0"/>
              <a:buChar char="•"/>
            </a:pPr>
            <a:endParaRPr lang="en-US" sz="1400" dirty="0">
              <a:solidFill>
                <a:schemeClr val="tx2"/>
              </a:solidFill>
              <a:latin typeface="+mn-lt"/>
            </a:endParaRPr>
          </a:p>
        </p:txBody>
      </p:sp>
      <p:grpSp>
        <p:nvGrpSpPr>
          <p:cNvPr id="24" name="Group 2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25" name="Freeform: Shape 2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descr="Statistics">
            <a:extLst>
              <a:ext uri="{FF2B5EF4-FFF2-40B4-BE49-F238E27FC236}">
                <a16:creationId xmlns:a16="http://schemas.microsoft.com/office/drawing/2014/main" id="{7DCA25FC-BD8A-35AE-6F85-CBFC9C9D53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948CB"/>
                </a:solidFill>
              </a:rPr>
              <a:pPr>
                <a:spcAft>
                  <a:spcPts val="600"/>
                </a:spcAft>
              </a:pPr>
              <a:t>6</a:t>
            </a:fld>
            <a:endParaRPr lang="en-US" dirty="0">
              <a:solidFill>
                <a:srgbClr val="0948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04672"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948CB"/>
                </a:solidFill>
                <a:latin typeface="Abadi" panose="020B0604020104020204" pitchFamily="34" charset="0"/>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4672" y="1747520"/>
            <a:ext cx="5911088" cy="4978751"/>
          </a:xfrm>
          <a:prstGeom prst="rect">
            <a:avLst/>
          </a:prstGeom>
        </p:spPr>
        <p:txBody>
          <a:bodyPr vert="horz" lIns="91440" tIns="45720" rIns="91440" bIns="45720" rtlCol="0" anchor="ctr">
            <a:normAutofit/>
          </a:bodyPr>
          <a:lstStyle/>
          <a:p>
            <a:pPr marL="0" indent="0" algn="just">
              <a:spcBef>
                <a:spcPts val="1400"/>
              </a:spcBef>
              <a:buNone/>
            </a:pPr>
            <a:r>
              <a:rPr lang="en-US" sz="1600" b="1" dirty="0">
                <a:solidFill>
                  <a:schemeClr val="tx2"/>
                </a:solidFill>
                <a:latin typeface="Abadi" panose="020B0604020104020204" pitchFamily="34" charset="0"/>
              </a:rPr>
              <a:t>Description of how SpaceX Falcon9 launch data sets were collected:</a:t>
            </a:r>
          </a:p>
          <a:p>
            <a:pPr lvl="1" algn="just">
              <a:spcBef>
                <a:spcPts val="1400"/>
              </a:spcBef>
            </a:pPr>
            <a:r>
              <a:rPr lang="en-US" sz="1600" b="1" dirty="0">
                <a:solidFill>
                  <a:schemeClr val="tx2"/>
                </a:solidFill>
                <a:latin typeface="Abadi" panose="020B0604020104020204" pitchFamily="34" charset="0"/>
              </a:rPr>
              <a:t>L</a:t>
            </a:r>
            <a:r>
              <a:rPr lang="en-US" sz="1600" dirty="0">
                <a:solidFill>
                  <a:schemeClr val="tx2"/>
                </a:solidFill>
                <a:latin typeface="Abadi" panose="020B0604020104020204" pitchFamily="34" charset="0"/>
              </a:rPr>
              <a:t>aunch records were collected using two sources: </a:t>
            </a:r>
          </a:p>
          <a:p>
            <a:pPr lvl="1" algn="just">
              <a:spcBef>
                <a:spcPts val="1400"/>
              </a:spcBef>
              <a:buFont typeface="+mj-lt"/>
              <a:buAutoNum type="arabicPeriod"/>
            </a:pPr>
            <a:r>
              <a:rPr lang="en-US" sz="1400" dirty="0">
                <a:solidFill>
                  <a:schemeClr val="tx2"/>
                </a:solidFill>
                <a:latin typeface="Abadi" panose="020B0604020104020204" pitchFamily="34" charset="0"/>
              </a:rPr>
              <a:t>SpaceX REST API </a:t>
            </a:r>
          </a:p>
          <a:p>
            <a:pPr lvl="1" algn="just">
              <a:spcBef>
                <a:spcPts val="1400"/>
              </a:spcBef>
              <a:buFont typeface="+mj-lt"/>
              <a:buAutoNum type="arabicPeriod"/>
            </a:pPr>
            <a:r>
              <a:rPr lang="en-US" sz="1400" dirty="0">
                <a:solidFill>
                  <a:schemeClr val="tx2"/>
                </a:solidFill>
                <a:latin typeface="Abadi" panose="020B0604020104020204" pitchFamily="34" charset="0"/>
              </a:rPr>
              <a:t>Using Web Scraping from the Wiki.</a:t>
            </a:r>
          </a:p>
          <a:p>
            <a:pPr lvl="2" algn="just">
              <a:spcBef>
                <a:spcPts val="1400"/>
              </a:spcBef>
            </a:pPr>
            <a:r>
              <a:rPr lang="en-US" sz="1400" b="1" dirty="0">
                <a:solidFill>
                  <a:schemeClr val="tx2"/>
                </a:solidFill>
                <a:latin typeface="Abadi" panose="020B0604020104020204" pitchFamily="34" charset="0"/>
              </a:rPr>
              <a:t>SpaceX REST API</a:t>
            </a:r>
            <a:r>
              <a:rPr lang="en-US" sz="1400" dirty="0">
                <a:solidFill>
                  <a:schemeClr val="tx2"/>
                </a:solidFill>
                <a:latin typeface="Abadi" panose="020B0604020104020204" pitchFamily="34" charset="0"/>
              </a:rPr>
              <a:t>: A request to the Falcon9 launch data was made using GET, and a response was collected and parsed in the form of a JSON object, later to be converted in the Pandas </a:t>
            </a:r>
            <a:r>
              <a:rPr lang="en-US" sz="1400" dirty="0" err="1">
                <a:solidFill>
                  <a:schemeClr val="tx2"/>
                </a:solidFill>
                <a:latin typeface="Abadi" panose="020B0604020104020204" pitchFamily="34" charset="0"/>
              </a:rPr>
              <a:t>dataframe</a:t>
            </a:r>
            <a:r>
              <a:rPr lang="en-US" sz="1400" dirty="0">
                <a:solidFill>
                  <a:schemeClr val="tx2"/>
                </a:solidFill>
                <a:latin typeface="Abadi" panose="020B0604020104020204" pitchFamily="34" charset="0"/>
              </a:rPr>
              <a:t>.</a:t>
            </a:r>
          </a:p>
          <a:p>
            <a:pPr lvl="2" algn="just">
              <a:spcBef>
                <a:spcPts val="1400"/>
              </a:spcBef>
            </a:pPr>
            <a:r>
              <a:rPr lang="en-US" sz="1400" b="1" dirty="0">
                <a:solidFill>
                  <a:schemeClr val="tx2"/>
                </a:solidFill>
                <a:latin typeface="Abadi" panose="020B0604020104020204" pitchFamily="34" charset="0"/>
              </a:rPr>
              <a:t>From the Wikipedia page using Web Scraping</a:t>
            </a:r>
            <a:r>
              <a:rPr lang="en-US" sz="1400" dirty="0">
                <a:solidFill>
                  <a:schemeClr val="tx2"/>
                </a:solidFill>
                <a:latin typeface="Abadi" panose="020B0604020104020204" pitchFamily="34" charset="0"/>
              </a:rPr>
              <a:t>: With the help of the </a:t>
            </a:r>
            <a:r>
              <a:rPr lang="en-US" sz="1400" dirty="0" err="1">
                <a:solidFill>
                  <a:schemeClr val="tx2"/>
                </a:solidFill>
                <a:latin typeface="Abadi" panose="020B0604020104020204" pitchFamily="34" charset="0"/>
              </a:rPr>
              <a:t>BeautifulSoup</a:t>
            </a:r>
            <a:r>
              <a:rPr lang="en-US" sz="1400" dirty="0">
                <a:solidFill>
                  <a:schemeClr val="tx2"/>
                </a:solidFill>
                <a:latin typeface="Abadi" panose="020B0604020104020204" pitchFamily="34" charset="0"/>
              </a:rPr>
              <a:t> library, a HTML table comprised of the launch records was extracted from the page </a:t>
            </a:r>
            <a:r>
              <a:rPr lang="en-US" sz="1400" dirty="0">
                <a:solidFill>
                  <a:schemeClr val="tx2"/>
                </a:solidFill>
                <a:latin typeface="Abadi" panose="020B0604020104020204" pitchFamily="34" charset="0"/>
                <a:hlinkClick r:id="rId2"/>
              </a:rPr>
              <a:t>‘List of Falcon 9 and Falcon Heavy launches’</a:t>
            </a:r>
            <a:r>
              <a:rPr lang="en-US" sz="1400" dirty="0">
                <a:solidFill>
                  <a:schemeClr val="tx2"/>
                </a:solidFill>
                <a:latin typeface="Abadi" panose="020B0604020104020204" pitchFamily="34" charset="0"/>
              </a:rPr>
              <a:t>, parsed and converted into the Pandas </a:t>
            </a:r>
            <a:r>
              <a:rPr lang="en-US" sz="1400" dirty="0" err="1">
                <a:solidFill>
                  <a:schemeClr val="tx2"/>
                </a:solidFill>
                <a:latin typeface="Abadi" panose="020B0604020104020204" pitchFamily="34" charset="0"/>
              </a:rPr>
              <a:t>dataframe</a:t>
            </a:r>
            <a:r>
              <a:rPr lang="en-US" sz="1400" dirty="0">
                <a:solidFill>
                  <a:schemeClr val="tx2"/>
                </a:solidFill>
                <a:latin typeface="Abadi" panose="020B0604020104020204" pitchFamily="34" charset="0"/>
              </a:rPr>
              <a:t>.</a:t>
            </a:r>
          </a:p>
          <a:p>
            <a:pPr marL="0"/>
            <a:endParaRPr lang="en-US" sz="1400" dirty="0">
              <a:solidFill>
                <a:schemeClr val="tx2"/>
              </a:solidFill>
              <a:latin typeface="Abadi" panose="020B0604020104020204" pitchFamily="34" charset="0"/>
            </a:endParaRPr>
          </a:p>
        </p:txBody>
      </p:sp>
      <p:grpSp>
        <p:nvGrpSpPr>
          <p:cNvPr id="23" name="Group 2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24" name="Freeform: Shape 2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descr="Rocket">
            <a:extLst>
              <a:ext uri="{FF2B5EF4-FFF2-40B4-BE49-F238E27FC236}">
                <a16:creationId xmlns:a16="http://schemas.microsoft.com/office/drawing/2014/main" id="{0B59FE21-0A22-1A48-75CA-B86FD46AF9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3015" y="1629089"/>
            <a:ext cx="3620021" cy="3620021"/>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948CB"/>
                </a:solidFill>
              </a:rPr>
              <a:pPr>
                <a:spcAft>
                  <a:spcPts val="600"/>
                </a:spcAft>
              </a:pPr>
              <a:t>7</a:t>
            </a:fld>
            <a:endParaRPr lang="en-US" dirty="0">
              <a:solidFill>
                <a:srgbClr val="0948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Data collection using REST API to the SpaceX Falcon9 launch data:</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A request was made, and a response was received using GET and was parsed into the JSON object later to be converted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t>
            </a:r>
          </a:p>
          <a:p>
            <a:pPr algn="just">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URL</a:t>
            </a:r>
            <a:r>
              <a:rPr lang="en-US" sz="2200" dirty="0">
                <a:solidFill>
                  <a:schemeClr val="accent3">
                    <a:lumMod val="25000"/>
                  </a:schemeClr>
                </a:solidFill>
                <a:latin typeface="Abadi" panose="020B0604020104020204" pitchFamily="34" charset="0"/>
              </a:rPr>
              <a:t> of the completed SpaceX API calls notebook.</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Description automatically generated with low confidence">
            <a:extLst>
              <a:ext uri="{FF2B5EF4-FFF2-40B4-BE49-F238E27FC236}">
                <a16:creationId xmlns:a16="http://schemas.microsoft.com/office/drawing/2014/main" id="{94B1E9C9-644A-C1C9-D3F5-12D0C129487F}"/>
              </a:ext>
            </a:extLst>
          </p:cNvPr>
          <p:cNvPicPr>
            <a:picLocks noChangeAspect="1"/>
          </p:cNvPicPr>
          <p:nvPr/>
        </p:nvPicPr>
        <p:blipFill>
          <a:blip r:embed="rId4"/>
          <a:stretch>
            <a:fillRect/>
          </a:stretch>
        </p:blipFill>
        <p:spPr>
          <a:xfrm>
            <a:off x="5698225" y="1381760"/>
            <a:ext cx="6275239" cy="4644389"/>
          </a:xfrm>
          <a:prstGeom prst="rect">
            <a:avLst/>
          </a:prstGeom>
          <a:ln>
            <a:noFill/>
          </a:ln>
          <a:effectLst>
            <a:outerShdw sx="1000" sy="1000" algn="tl" rotWithShape="0">
              <a:srgbClr val="F2F2F2"/>
            </a:outerShdw>
          </a:effec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880078" cy="3811587"/>
          </a:xfrm>
          <a:prstGeom prst="rect">
            <a:avLst/>
          </a:prstGeom>
        </p:spPr>
        <p:txBody>
          <a:bodyPr lIns="91440" tIns="45720" rIns="91440" bIns="45720" anchor="t">
            <a:noAutofit/>
          </a:bodyPr>
          <a:lstStyle/>
          <a:p>
            <a:pPr marL="0" indent="0" algn="just">
              <a:lnSpc>
                <a:spcPct val="100000"/>
              </a:lnSpc>
              <a:spcBef>
                <a:spcPts val="1400"/>
              </a:spcBef>
              <a:buNone/>
            </a:pPr>
            <a:r>
              <a:rPr lang="en-US" sz="2200" b="1" dirty="0">
                <a:solidFill>
                  <a:schemeClr val="accent3">
                    <a:lumMod val="25000"/>
                  </a:schemeClr>
                </a:solidFill>
                <a:latin typeface="Abadi"/>
              </a:rPr>
              <a:t>Web Scraping to collect historical data of Falcon9 Launches:</a:t>
            </a:r>
          </a:p>
          <a:p>
            <a:pPr lvl="1" algn="just">
              <a:lnSpc>
                <a:spcPct val="100000"/>
              </a:lnSpc>
              <a:spcBef>
                <a:spcPts val="1400"/>
              </a:spcBef>
            </a:pPr>
            <a:r>
              <a:rPr lang="en-US" sz="1800" dirty="0">
                <a:solidFill>
                  <a:srgbClr val="121619"/>
                </a:solidFill>
                <a:latin typeface="Abadi" panose="020B0604020104020204" pitchFamily="34" charset="0"/>
              </a:rPr>
              <a:t>With the help of the </a:t>
            </a:r>
            <a:r>
              <a:rPr lang="en-US" sz="1800" dirty="0" err="1">
                <a:solidFill>
                  <a:srgbClr val="121619"/>
                </a:solidFill>
                <a:latin typeface="Abadi" panose="020B0604020104020204" pitchFamily="34" charset="0"/>
              </a:rPr>
              <a:t>BeautifulSoup</a:t>
            </a:r>
            <a:r>
              <a:rPr lang="en-US" sz="1800" dirty="0">
                <a:solidFill>
                  <a:srgbClr val="121619"/>
                </a:solidFill>
                <a:latin typeface="Abadi" panose="020B0604020104020204" pitchFamily="34" charset="0"/>
              </a:rPr>
              <a:t> library, a HTML table comprised of the launch records was extracted from the page </a:t>
            </a:r>
            <a:r>
              <a:rPr lang="en-US" sz="1800" dirty="0">
                <a:solidFill>
                  <a:srgbClr val="121619"/>
                </a:solidFill>
                <a:latin typeface="Abadi" panose="020B0604020104020204" pitchFamily="34" charset="0"/>
                <a:hlinkClick r:id="rId3">
                  <a:extLst>
                    <a:ext uri="{A12FA001-AC4F-418D-AE19-62706E023703}">
                      <ahyp:hlinkClr xmlns:ahyp="http://schemas.microsoft.com/office/drawing/2018/hyperlinkcolor" val="tx"/>
                    </a:ext>
                  </a:extLst>
                </a:hlinkClick>
              </a:rPr>
              <a:t>‘List of Falcon 9 and Falcon Heavy launches’</a:t>
            </a:r>
            <a:r>
              <a:rPr lang="en-US" sz="1800" dirty="0">
                <a:solidFill>
                  <a:srgbClr val="121619"/>
                </a:solidFill>
                <a:latin typeface="Abadi" panose="020B0604020104020204" pitchFamily="34" charset="0"/>
              </a:rPr>
              <a:t>, parsed and converted into the Pandas </a:t>
            </a:r>
            <a:r>
              <a:rPr lang="en-US" sz="1800" dirty="0" err="1">
                <a:solidFill>
                  <a:srgbClr val="121619"/>
                </a:solidFill>
                <a:latin typeface="Abadi" panose="020B0604020104020204" pitchFamily="34" charset="0"/>
              </a:rPr>
              <a:t>dataframe</a:t>
            </a:r>
            <a:r>
              <a:rPr lang="en-US" sz="1800" dirty="0">
                <a:solidFill>
                  <a:srgbClr val="121619"/>
                </a:solidFill>
                <a:latin typeface="Abadi" panose="020B0604020104020204" pitchFamily="34" charset="0"/>
              </a:rPr>
              <a:t>.</a:t>
            </a:r>
            <a:endParaRPr lang="en-US" sz="1800" b="1" dirty="0">
              <a:solidFill>
                <a:srgbClr val="121619"/>
              </a:solidFill>
              <a:latin typeface="Abadi"/>
            </a:endParaRPr>
          </a:p>
          <a:p>
            <a:pPr algn="just">
              <a:lnSpc>
                <a:spcPct val="100000"/>
              </a:lnSpc>
              <a:spcBef>
                <a:spcPts val="1400"/>
              </a:spcBef>
            </a:pPr>
            <a:endParaRPr lang="en-US" sz="2200" dirty="0">
              <a:solidFill>
                <a:srgbClr val="121619"/>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4"/>
              </a:rPr>
              <a:t>URL</a:t>
            </a:r>
            <a:r>
              <a:rPr lang="en-US" sz="2200" dirty="0">
                <a:solidFill>
                  <a:schemeClr val="accent3">
                    <a:lumMod val="25000"/>
                  </a:schemeClr>
                </a:solidFill>
                <a:latin typeface="Abadi" panose="020B0604020104020204" pitchFamily="34" charset="0"/>
              </a:rPr>
              <a:t> of the completed web scraping notebook.</a:t>
            </a:r>
          </a:p>
        </p:txBody>
      </p:sp>
      <p:pic>
        <p:nvPicPr>
          <p:cNvPr id="7" name="Picture 6" descr="A screenshot of a computer&#10;&#10;Description automatically generated with medium confidence">
            <a:extLst>
              <a:ext uri="{FF2B5EF4-FFF2-40B4-BE49-F238E27FC236}">
                <a16:creationId xmlns:a16="http://schemas.microsoft.com/office/drawing/2014/main" id="{B13EB469-1809-FC2B-F3DF-BA6FD9E08239}"/>
              </a:ext>
            </a:extLst>
          </p:cNvPr>
          <p:cNvPicPr>
            <a:picLocks noChangeAspect="1"/>
          </p:cNvPicPr>
          <p:nvPr/>
        </p:nvPicPr>
        <p:blipFill>
          <a:blip r:embed="rId5"/>
          <a:stretch>
            <a:fillRect/>
          </a:stretch>
        </p:blipFill>
        <p:spPr>
          <a:xfrm>
            <a:off x="5802489" y="1392500"/>
            <a:ext cx="6239986" cy="4697750"/>
          </a:xfrm>
          <a:prstGeom prst="rect">
            <a:avLst/>
          </a:prstGeom>
          <a:ln>
            <a:noFill/>
          </a:ln>
          <a:effectLst>
            <a:outerShdw sx="1000" sy="1000" algn="tl" rotWithShape="0">
              <a:srgbClr val="F2F2F2"/>
            </a:outerShdw>
          </a:effectLst>
        </p:spPr>
      </p:pic>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70830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571</TotalTime>
  <Words>2851</Words>
  <Application>Microsoft Office PowerPoint</Application>
  <PresentationFormat>Widescreen</PresentationFormat>
  <Paragraphs>307</Paragraphs>
  <Slides>52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Rutvij Bhatt</cp:lastModifiedBy>
  <cp:revision>272</cp:revision>
  <dcterms:created xsi:type="dcterms:W3CDTF">2021-04-29T18:58:34Z</dcterms:created>
  <dcterms:modified xsi:type="dcterms:W3CDTF">2023-05-31T17:17:20Z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